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42"/>
  </p:notesMasterIdLst>
  <p:sldIdLst>
    <p:sldId id="264" r:id="rId7"/>
    <p:sldId id="286" r:id="rId8"/>
    <p:sldId id="357" r:id="rId9"/>
    <p:sldId id="327" r:id="rId10"/>
    <p:sldId id="328" r:id="rId11"/>
    <p:sldId id="329" r:id="rId12"/>
    <p:sldId id="416" r:id="rId13"/>
    <p:sldId id="358" r:id="rId14"/>
    <p:sldId id="342" r:id="rId15"/>
    <p:sldId id="325" r:id="rId16"/>
    <p:sldId id="343" r:id="rId17"/>
    <p:sldId id="317" r:id="rId18"/>
    <p:sldId id="341" r:id="rId19"/>
    <p:sldId id="305" r:id="rId20"/>
    <p:sldId id="413" r:id="rId21"/>
    <p:sldId id="414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390" r:id="rId37"/>
    <p:sldId id="393" r:id="rId38"/>
    <p:sldId id="322" r:id="rId39"/>
    <p:sldId id="323" r:id="rId40"/>
    <p:sldId id="355" r:id="rId4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Crouch" initials="SC" lastIdx="1" clrIdx="0">
    <p:extLst>
      <p:ext uri="{19B8F6BF-5375-455C-9EA6-DF929625EA0E}">
        <p15:presenceInfo xmlns:p15="http://schemas.microsoft.com/office/powerpoint/2012/main" userId="S::Sarah.Crouch@eastsussex.gov.uk::8c557a12-7905-458f-89a4-7f70a5395491" providerId="AD"/>
      </p:ext>
    </p:extLst>
  </p:cmAuthor>
  <p:cmAuthor id="2" name="Tracey Strudwick" initials="TS" lastIdx="8" clrIdx="1">
    <p:extLst>
      <p:ext uri="{19B8F6BF-5375-455C-9EA6-DF929625EA0E}">
        <p15:presenceInfo xmlns:p15="http://schemas.microsoft.com/office/powerpoint/2012/main" userId="S::Tracey.Strudwick@eastsussex.gov.uk::abcd74b0-2961-4acf-91e5-d76ebaff75bf" providerId="AD"/>
      </p:ext>
    </p:extLst>
  </p:cmAuthor>
  <p:cmAuthor id="3" name="Measor Jemma (H&amp;R CCG)" initials="MJ(C" lastIdx="35" clrIdx="2">
    <p:extLst>
      <p:ext uri="{19B8F6BF-5375-455C-9EA6-DF929625EA0E}">
        <p15:presenceInfo xmlns:p15="http://schemas.microsoft.com/office/powerpoint/2012/main" userId="S-1-5-21-3727162561-1520512878-421280851-13654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76736" autoAdjust="0"/>
  </p:normalViewPr>
  <p:slideViewPr>
    <p:cSldViewPr>
      <p:cViewPr varScale="1">
        <p:scale>
          <a:sx n="51" d="100"/>
          <a:sy n="51" d="100"/>
        </p:scale>
        <p:origin x="175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80320-128D-4EF2-B058-2D869B8FAF08}" type="datetimeFigureOut">
              <a:rPr lang="en-GB" smtClean="0"/>
              <a:t>05/11/2021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75AB7-6B7C-4701-89FC-F344B5DD95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3dmediasolutions.co.uk/3d-model/saxon-weald-cranbrook-scheme/fullscree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3dmediasolutions.co.uk/3d-model/saxon-weald-cranbrook-scheme-2-bedroom-apartment/fullscreen/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477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219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438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573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43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Note – Extra Care competitions not issued until after Home Care contract awards confirmed.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9 weeks to return applications for Approved List, Lead and HMP Lewes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5 weeks for Extra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10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B7F221-918A-460B-95F0-B516F39DAC7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941" name="Header Placehold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Learning Disability Provider Forum 26 May 2016</a:t>
            </a:r>
          </a:p>
        </p:txBody>
      </p:sp>
    </p:spTree>
    <p:extLst>
      <p:ext uri="{BB962C8B-B14F-4D97-AF65-F5344CB8AC3E}">
        <p14:creationId xmlns:p14="http://schemas.microsoft.com/office/powerpoint/2010/main" val="2486264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Communal Areas (1 minute)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https://3dmediasolutions.co.uk/3d-model/saxon-weald-cranbrook-scheme/fullscreen/</a:t>
            </a:r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6 purpose-built schemes. Block of flats. Buildings offer fully accessible communal spaces for activities, dining rooms with a catering provider commissioned by the landlord, gardens and a hair salon.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All located near good public transport and shops. Care suite, plus landlord scheme manager on-site for housing related support.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Bedroom Apartment (1 minute)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https://3dmediasolutions.co.uk/3d-model/saxon-weald-cranbrook-scheme-2-bedroom-apartment/fullscreen/</a:t>
            </a: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Clients in own homes with tenancies or part ownership and own front doors. Level access flat, walk in showers, adjustable kitchens.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Offers 24/7 care including in-person emergency response service.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Knock to enter. Tag in. Deliver care in resident’s own home. Escalate housing-related concerns to on-site scheme manager. Night carer deliver some scheduled care and responds to emergency callouts, escalating to emergency services, if required, family and on-call manager.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Wellbeing hours engaging residents in communal activities coordinated/provided by scheme manager and local VCS orgs and schools. Good working environment. Attracts ‘walking’ carers. Shifts around school hours.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839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Snapshot hours as of latest submitted 4-weekly activity sheets/invoices</a:t>
            </a:r>
            <a:r>
              <a:rPr lang="en-GB" dirty="0">
                <a:highlight>
                  <a:srgbClr val="FFFF00"/>
                </a:highlight>
              </a:rPr>
              <a:t>. Void target of 3%. Recovering to pre-covid levels of approx. 1%, or 1-2 flats per scheme.</a:t>
            </a:r>
            <a:r>
              <a:rPr lang="en-GB" dirty="0"/>
              <a:t> Expect to return to pre-covid range of 370 in smaller schemes to 600 in larger schemes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Shared Equity (SE) clients add about 25% units to bed count (except Marlborough), but tend to have low care hours. These would be an additional income source.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</a:rPr>
              <a:t>Totals, 228 rental &amp; 57 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979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CDC73-6293-4F4E-A26A-81AF1BABA9A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7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685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Seeking highly effective joint working partners with ‘can do’ and realistic approach and shared risk-taking</a:t>
            </a:r>
          </a:p>
          <a:p>
            <a:r>
              <a:rPr lang="en-GB" dirty="0"/>
              <a:t>Vibrant local assets – restaurants and activities. Additional income for residents groups/balanced with space sharing. Bringing in future EC clients.</a:t>
            </a:r>
          </a:p>
          <a:p>
            <a:r>
              <a:rPr lang="en-GB" dirty="0"/>
              <a:t>Assessments and move-in acceleration reduced voids, sustains/increases care hours</a:t>
            </a:r>
          </a:p>
          <a:p>
            <a:r>
              <a:rPr lang="en-GB" dirty="0"/>
              <a:t>Behaviours the Challenge Services – coordinate preventative support with Council and partners to minimise need for </a:t>
            </a:r>
            <a:r>
              <a:rPr lang="en-GB" dirty="0" err="1"/>
              <a:t>handbacks</a:t>
            </a:r>
            <a:r>
              <a:rPr lang="en-GB" dirty="0"/>
              <a:t>, e.g. breakaway/prevention training</a:t>
            </a:r>
          </a:p>
          <a:p>
            <a:r>
              <a:rPr lang="en-GB" dirty="0"/>
              <a:t>Work with the Council to adapt the model throughout the contract lifetime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288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580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£17.90 </a:t>
            </a:r>
            <a:r>
              <a:rPr lang="en-GB" b="1" dirty="0"/>
              <a:t>in current terms</a:t>
            </a:r>
            <a:r>
              <a:rPr lang="en-GB" dirty="0"/>
              <a:t>. Subject to annual increase/s between now and contract start in January 2023</a:t>
            </a:r>
          </a:p>
          <a:p>
            <a:r>
              <a:rPr lang="en-GB" dirty="0"/>
              <a:t>On-call and dedicated RM supported by the hourly rate</a:t>
            </a:r>
          </a:p>
          <a:p>
            <a:r>
              <a:rPr lang="en-GB" dirty="0"/>
              <a:t>Guaranteed minimum of 273 hours include nights.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CDC73-6293-4F4E-A26A-81AF1BABA9A5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859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039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885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Supportive approach to resolve challenges together with provider accountable for service quality and safety.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468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Strong relationship with Extra Care Coordinator to balance care requirements with capacity, balanced communities, stretching where possible via training and MDT linking.</a:t>
            </a:r>
          </a:p>
          <a:p>
            <a:r>
              <a:rPr lang="en-GB" dirty="0"/>
              <a:t>Will ensure the Support Plans reflect needs. Mitigations in place to manage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625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Rent/charges clear in tender docs. Currently, no charge at schemes in Peacehaven, Uckfield, Eastbourne or Hailsham. Nominal charge in St Leonards. Bexhill TBC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340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Developing training plan including Behaviours that Challenge Services, Breakaway, etc</a:t>
            </a:r>
          </a:p>
          <a:p>
            <a:r>
              <a:rPr lang="en-GB" dirty="0"/>
              <a:t>OMGs to foster good comms and partnership working to deal with day to day challenges</a:t>
            </a:r>
          </a:p>
          <a:p>
            <a:r>
              <a:rPr lang="en-GB" dirty="0"/>
              <a:t>Simplified billing process which requires ECM. Benefits of better staff management and complaints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83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Staff are subject to TUPE.</a:t>
            </a:r>
          </a:p>
          <a:p>
            <a:r>
              <a:rPr lang="en-GB" dirty="0"/>
              <a:t>Asset register to be published in ITT to clarify but generally, office equipment transfers, IT equipment TBC.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Council will work with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incumbents</a:t>
            </a:r>
            <a:r>
              <a:rPr lang="en-GB" dirty="0"/>
              <a:t> to ensure data, e.g. SP, PBSPs, disciplinaries, training are current.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93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01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Lots are aligned to referring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CDC73-6293-4F4E-A26A-81AF1BABA9A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6085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B7F221-918A-460B-95F0-B516F39DAC7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941" name="Header Placehold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Learning Disability Provider Forum 26 May 2016</a:t>
            </a:r>
          </a:p>
        </p:txBody>
      </p:sp>
    </p:spTree>
    <p:extLst>
      <p:ext uri="{BB962C8B-B14F-4D97-AF65-F5344CB8AC3E}">
        <p14:creationId xmlns:p14="http://schemas.microsoft.com/office/powerpoint/2010/main" val="1036530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0416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GB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64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Next steps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88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5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16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3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98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76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5AB7-6B7C-4701-89FC-F344B5DD95A8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80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5475" y="12255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5475" y="2684463"/>
            <a:ext cx="6400800" cy="1752600"/>
          </a:xfrm>
        </p:spPr>
        <p:txBody>
          <a:bodyPr/>
          <a:lstStyle>
            <a:lvl1pPr marL="0" indent="0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52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6BBE0-BD72-4E5B-A677-D1EA9D52BA1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1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10DC-B733-4F63-BD97-4CE2FF44059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6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127DC-AFD5-4CEF-AF9F-4D348A09FF6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1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D6CB6-E817-4382-A482-1C00917B7D4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2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B0CB-5345-4E8A-82B2-10FA9BB983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5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64F1-2D47-4003-B871-4E7410393E9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2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62F09-8CCA-44FC-B041-A00BD3A8B73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3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41B69-877B-4409-9CE5-75AA33AE378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0AF05-C3B5-4069-AFE0-8338945D630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2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F816-2DBE-4851-AE02-7E5E4750439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9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2C682-8DE0-4356-9A2E-0AF58005E87A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8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3dmediasolutions.co.uk/3d-model/saxon-weald-cranbrook-scheme-2-bedroom-apartment/fullscreen/" TargetMode="External"/><Relationship Id="rId5" Type="http://schemas.openxmlformats.org/officeDocument/2006/relationships/hyperlink" Target="https://3dmediasolutions.co.uk/3d-model/saxon-weald-cranbrook-scheme/fullscreen/" TargetMode="Externa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n-tendhost.co.uk/sesharedservices/aspx/ProjectManage/32009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Home Care Service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6400800" cy="1752600"/>
          </a:xfrm>
        </p:spPr>
        <p:txBody>
          <a:bodyPr/>
          <a:lstStyle/>
          <a:p>
            <a:r>
              <a:rPr lang="en-GB" sz="3200" dirty="0"/>
              <a:t>Key Elements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5350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29983-6234-401A-B5C8-7693D1B7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12B55-9057-4C42-ACB7-DEBE9AC55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29" y="1431524"/>
            <a:ext cx="8229600" cy="4525963"/>
          </a:xfrm>
        </p:spPr>
        <p:txBody>
          <a:bodyPr/>
          <a:lstStyle/>
          <a:p>
            <a:r>
              <a:rPr lang="en-GB" dirty="0"/>
              <a:t>Consolidated hourly rate set by ESCC and reviewed annually</a:t>
            </a:r>
          </a:p>
          <a:p>
            <a:r>
              <a:rPr lang="en-GB" dirty="0"/>
              <a:t>Payment for rostered hours</a:t>
            </a:r>
          </a:p>
          <a:p>
            <a:r>
              <a:rPr lang="en-GB" dirty="0"/>
              <a:t>Admin payment of £50 for new packages of care</a:t>
            </a:r>
          </a:p>
          <a:p>
            <a:r>
              <a:rPr lang="en-GB" dirty="0"/>
              <a:t>Care calls on clients’ return from hospital may be paid up to 4 hours</a:t>
            </a:r>
          </a:p>
        </p:txBody>
      </p:sp>
    </p:spTree>
    <p:extLst>
      <p:ext uri="{BB962C8B-B14F-4D97-AF65-F5344CB8AC3E}">
        <p14:creationId xmlns:p14="http://schemas.microsoft.com/office/powerpoint/2010/main" val="174435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BB31-3146-4339-9713-EE89B524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Payment on Rostered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474DF-D1CD-4227-A1CE-9F21E742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97363"/>
          </a:xfrm>
        </p:spPr>
        <p:txBody>
          <a:bodyPr/>
          <a:lstStyle/>
          <a:p>
            <a:pPr marL="0" indent="0">
              <a:buNone/>
            </a:pPr>
            <a:r>
              <a:rPr lang="en-GB" sz="2600" b="1" dirty="0"/>
              <a:t>Rostered Hours</a:t>
            </a:r>
            <a:r>
              <a:rPr lang="en-GB" sz="2600" dirty="0"/>
              <a:t>: The total number of care hours that the Provider has rostered their staff to deliver for the weekly period (Monday-Sunday).</a:t>
            </a:r>
          </a:p>
          <a:p>
            <a:pPr marL="0" indent="0">
              <a:buNone/>
            </a:pPr>
            <a:r>
              <a:rPr lang="en-GB" sz="2600" dirty="0"/>
              <a:t>New packages of care and existing packages recommencing in the week will also be included. 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600" b="1" dirty="0"/>
              <a:t>Expectations of providers</a:t>
            </a:r>
            <a:r>
              <a:rPr lang="en-GB" sz="2600" dirty="0"/>
              <a:t>:</a:t>
            </a:r>
          </a:p>
          <a:p>
            <a:pPr lvl="1"/>
            <a:r>
              <a:rPr lang="en-GB" sz="2600" dirty="0"/>
              <a:t>All approved and lead providers will need to use a soft-token RTTM system for reporting</a:t>
            </a:r>
          </a:p>
          <a:p>
            <a:pPr lvl="1"/>
            <a:r>
              <a:rPr lang="en-GB" sz="2600" dirty="0"/>
              <a:t>Care workers will be paid on the basis of their rostered hours</a:t>
            </a:r>
          </a:p>
          <a:p>
            <a:pPr lvl="1"/>
            <a:r>
              <a:rPr lang="en-GB" sz="2600" dirty="0"/>
              <a:t>Providers will provide accurate and timely data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07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4411-8737-4333-AE7E-B1573E4B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Staff wellbeing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073EE0-DF86-4831-86B2-C1F22D753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36296" y="1923426"/>
            <a:ext cx="1795270" cy="3638022"/>
            <a:chOff x="7038294" y="1465905"/>
            <a:chExt cx="1795270" cy="3638022"/>
          </a:xfrm>
        </p:grpSpPr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F97A077-480A-418D-9DD6-08C8110836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35"/>
            <a:stretch/>
          </p:blipFill>
          <p:spPr>
            <a:xfrm>
              <a:off x="7066645" y="2744778"/>
              <a:ext cx="796940" cy="1178581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E876EF1-14BB-4F7D-9B59-A476B23F1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7" r="76926"/>
            <a:stretch/>
          </p:blipFill>
          <p:spPr>
            <a:xfrm>
              <a:off x="7038294" y="1512957"/>
              <a:ext cx="796940" cy="1130325"/>
            </a:xfrm>
            <a:prstGeom prst="rect">
              <a:avLst/>
            </a:prstGeom>
          </p:spPr>
        </p:pic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82A48EF-1B4D-4F61-A166-D397839F9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66" r="33756"/>
            <a:stretch/>
          </p:blipFill>
          <p:spPr>
            <a:xfrm>
              <a:off x="8036624" y="1465905"/>
              <a:ext cx="796940" cy="1187965"/>
            </a:xfrm>
            <a:prstGeom prst="rect">
              <a:avLst/>
            </a:prstGeom>
          </p:spPr>
        </p:pic>
        <p:pic>
          <p:nvPicPr>
            <p:cNvPr id="18" name="Picture 1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8EAC8E6-EB65-4EF5-B9EB-FECD0E439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5" r="55118"/>
            <a:stretch/>
          </p:blipFill>
          <p:spPr>
            <a:xfrm>
              <a:off x="7066645" y="4024855"/>
              <a:ext cx="760805" cy="1079072"/>
            </a:xfrm>
            <a:prstGeom prst="rect">
              <a:avLst/>
            </a:prstGeom>
          </p:spPr>
        </p:pic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AE87F53-B3AB-4920-B2D8-E46F605E8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82" r="44734"/>
            <a:stretch/>
          </p:blipFill>
          <p:spPr>
            <a:xfrm>
              <a:off x="8104531" y="3990288"/>
              <a:ext cx="706658" cy="1113639"/>
            </a:xfrm>
            <a:prstGeom prst="rect">
              <a:avLst/>
            </a:prstGeom>
          </p:spPr>
        </p:pic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7ADD27-8EE7-4E94-97B7-E911AD074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96" r="11539"/>
            <a:stretch/>
          </p:blipFill>
          <p:spPr>
            <a:xfrm>
              <a:off x="8036624" y="2750559"/>
              <a:ext cx="774565" cy="114549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722931-59B8-4B66-AC14-B84151B27CE8}"/>
              </a:ext>
            </a:extLst>
          </p:cNvPr>
          <p:cNvSpPr txBox="1"/>
          <p:nvPr/>
        </p:nvSpPr>
        <p:spPr>
          <a:xfrm>
            <a:off x="471408" y="2052280"/>
            <a:ext cx="6764888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dirty="0"/>
              <a:t>Support for staff should include: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/>
              <a:t>Signposting to wellbeing support, including bereavement and mental health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Comprehensive induction training, refresher training and ongoing development opportunities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/>
              <a:t>A choice of zero-hour and permanent contracts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Regular supervision, as well as the opportunity to meet co-workers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Adequate time allowed for travel and access into homes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Payment for travel time, travel costs, mobile phones and parking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BE43C-065C-4324-817B-56C75CE0261F}"/>
              </a:ext>
            </a:extLst>
          </p:cNvPr>
          <p:cNvSpPr txBox="1"/>
          <p:nvPr/>
        </p:nvSpPr>
        <p:spPr>
          <a:xfrm>
            <a:off x="457200" y="1048043"/>
            <a:ext cx="839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Staff should feel valued, supported, and have the skills and competencies to deliver good quality care.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763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1BD8-9E2D-4AA9-9758-847940B4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6" y="260648"/>
            <a:ext cx="8507288" cy="922114"/>
          </a:xfrm>
        </p:spPr>
        <p:txBody>
          <a:bodyPr/>
          <a:lstStyle/>
          <a:p>
            <a:r>
              <a:rPr lang="en-GB" sz="3200" dirty="0"/>
              <a:t>Behaviour that challenges service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2DD9F-1697-465F-B9F7-F95DBD601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Specification recognises that there are behaviours that challenge service delivery.</a:t>
            </a:r>
          </a:p>
          <a:p>
            <a:r>
              <a:rPr lang="en-GB" sz="2800" dirty="0"/>
              <a:t>Written information will set out expectations of ASC, the Provider and the client/family from the outset</a:t>
            </a:r>
          </a:p>
          <a:p>
            <a:r>
              <a:rPr lang="en-GB" sz="2800" dirty="0"/>
              <a:t>Proactive and supportive approach to manage behaviours that challenge and promote positive behaviour </a:t>
            </a:r>
          </a:p>
          <a:p>
            <a:r>
              <a:rPr lang="en-GB" sz="2800" dirty="0"/>
              <a:t>Actively working together to </a:t>
            </a:r>
            <a:r>
              <a:rPr lang="en-US" sz="2800" dirty="0"/>
              <a:t>identify further strategies to work with the client and/or carer</a:t>
            </a:r>
          </a:p>
        </p:txBody>
      </p:sp>
    </p:spTree>
    <p:extLst>
      <p:ext uri="{BB962C8B-B14F-4D97-AF65-F5344CB8AC3E}">
        <p14:creationId xmlns:p14="http://schemas.microsoft.com/office/powerpoint/2010/main" val="409789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AA42-844E-4E1D-B8CD-354938521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GB" sz="4000" dirty="0"/>
              <a:t>Service Quality and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B5FC0-AD75-4BDA-A649-D30A9230D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18" y="1196752"/>
            <a:ext cx="8411761" cy="4525963"/>
          </a:xfrm>
        </p:spPr>
        <p:txBody>
          <a:bodyPr/>
          <a:lstStyle/>
          <a:p>
            <a:r>
              <a:rPr lang="en-GB" sz="2800" dirty="0"/>
              <a:t>Providers should nominate a Contract Manager</a:t>
            </a:r>
          </a:p>
          <a:p>
            <a:endParaRPr lang="en-GB" sz="2800" dirty="0"/>
          </a:p>
          <a:p>
            <a:r>
              <a:rPr lang="en-GB" sz="2800" dirty="0"/>
              <a:t>Performance indicators include RTTM edited data</a:t>
            </a:r>
          </a:p>
          <a:p>
            <a:endParaRPr lang="en-GB" sz="2800" dirty="0"/>
          </a:p>
          <a:p>
            <a:r>
              <a:rPr lang="en-GB" sz="2800" dirty="0"/>
              <a:t>Emphasis on partnership working</a:t>
            </a:r>
          </a:p>
          <a:p>
            <a:endParaRPr lang="en-GB" sz="2800" dirty="0"/>
          </a:p>
          <a:p>
            <a:r>
              <a:rPr lang="en-GB" sz="2800" dirty="0"/>
              <a:t>Feedback:</a:t>
            </a:r>
          </a:p>
          <a:p>
            <a:pPr lvl="1"/>
            <a:r>
              <a:rPr lang="en-GB" dirty="0"/>
              <a:t>Client survey</a:t>
            </a:r>
          </a:p>
          <a:p>
            <a:pPr lvl="1"/>
            <a:r>
              <a:rPr lang="en-GB" dirty="0"/>
              <a:t>Front line worker survey and six monthly frontline worker feedback sessions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3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n-GB" dirty="0"/>
              <a:t>Procurement Approach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2352" y="1052736"/>
            <a:ext cx="8579296" cy="540059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b="1" dirty="0"/>
              <a:t>Approved provider list</a:t>
            </a:r>
            <a:r>
              <a:rPr lang="en-GB" sz="2400" dirty="0"/>
              <a:t> covering Home Care with carers home-based respite, Extra Care and HMP Lewes care arrangements. All providers must apply. </a:t>
            </a:r>
          </a:p>
          <a:p>
            <a:pPr>
              <a:spcAft>
                <a:spcPts val="1200"/>
              </a:spcAft>
            </a:pPr>
            <a:r>
              <a:rPr lang="en-GB" sz="2400" b="1" dirty="0"/>
              <a:t>Mini competitions</a:t>
            </a:r>
            <a:r>
              <a:rPr lang="en-GB" sz="2400" dirty="0"/>
              <a:t>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Home Care with Carers Breaks Lead Providers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HMP Lewes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Extra Care </a:t>
            </a:r>
          </a:p>
          <a:p>
            <a:pPr marL="400050" lvl="1" indent="0">
              <a:buNone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Only providers who are interested in these lots to apply.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b="1" dirty="0"/>
              <a:t>Block hour arrangements </a:t>
            </a:r>
            <a:r>
              <a:rPr lang="en-GB" sz="2400" dirty="0"/>
              <a:t>– direct award when required to a subset of lead providers.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0617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D1F0-1E34-4FA6-9CB1-AD327C32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/>
              <a:t>Procurement Timetable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054412-46DC-4C87-A576-C8A7E656FC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219256" cy="50106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val="2933716332"/>
                    </a:ext>
                  </a:extLst>
                </a:gridCol>
                <a:gridCol w="1666528">
                  <a:extLst>
                    <a:ext uri="{9D8B030D-6E8A-4147-A177-3AD203B41FA5}">
                      <a16:colId xmlns:a16="http://schemas.microsoft.com/office/drawing/2014/main" val="4160474235"/>
                    </a:ext>
                  </a:extLst>
                </a:gridCol>
              </a:tblGrid>
              <a:tr h="38493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464656"/>
                  </a:ext>
                </a:extLst>
              </a:tr>
              <a:tr h="119121">
                <a:tc>
                  <a:txBody>
                    <a:bodyPr/>
                    <a:lstStyle/>
                    <a:p>
                      <a:pPr lvl="0"/>
                      <a:endParaRPr lang="en-GB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179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Issue invitation to apply: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Approved List application plus Lead Provider and HMP Lewes mini-competition documents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1864"/>
                  </a:ext>
                </a:extLst>
              </a:tr>
              <a:tr h="161169">
                <a:tc>
                  <a:txBody>
                    <a:bodyPr/>
                    <a:lstStyle/>
                    <a:p>
                      <a:r>
                        <a:rPr lang="en-GB" sz="1600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Apr-May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943851"/>
                  </a:ext>
                </a:extLst>
              </a:tr>
              <a:tr h="390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 Contracts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Approved List, Lead Provider and HMP Lewes</a:t>
                      </a:r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 22</a:t>
                      </a:r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494672"/>
                  </a:ext>
                </a:extLst>
              </a:tr>
              <a:tr h="390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Issue Extra Care mini-competition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 22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50795"/>
                  </a:ext>
                </a:extLst>
              </a:tr>
              <a:tr h="337636">
                <a:tc>
                  <a:txBody>
                    <a:bodyPr/>
                    <a:lstStyle/>
                    <a:p>
                      <a:pPr lvl="0"/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Aug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721023"/>
                  </a:ext>
                </a:extLst>
              </a:tr>
              <a:tr h="337636">
                <a:tc>
                  <a:txBody>
                    <a:bodyPr/>
                    <a:lstStyle/>
                    <a:p>
                      <a:pPr lvl="0"/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 Extra Care Contracts</a:t>
                      </a:r>
                      <a:endParaRPr lang="en-GB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Sep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366796"/>
                  </a:ext>
                </a:extLst>
              </a:tr>
              <a:tr h="390282">
                <a:tc>
                  <a:txBody>
                    <a:bodyPr/>
                    <a:lstStyle/>
                    <a:p>
                      <a:r>
                        <a:rPr lang="en-GB" sz="1600" dirty="0"/>
                        <a:t>Transition: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Approved list, Lead Provider, HMP Lewes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Extra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r>
                        <a:rPr lang="en-GB" sz="1600" dirty="0"/>
                        <a:t>Jul 22– Jan 23</a:t>
                      </a:r>
                    </a:p>
                    <a:p>
                      <a:r>
                        <a:rPr lang="en-GB" sz="1600" dirty="0"/>
                        <a:t>Oct 22 – Jan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44076"/>
                  </a:ext>
                </a:extLst>
              </a:tr>
              <a:tr h="390282">
                <a:tc>
                  <a:txBody>
                    <a:bodyPr/>
                    <a:lstStyle/>
                    <a:p>
                      <a:r>
                        <a:rPr lang="en-GB" sz="1600" dirty="0"/>
                        <a:t>All contracts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Jan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371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465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532" y="1430778"/>
            <a:ext cx="7182798" cy="3456384"/>
          </a:xfrm>
        </p:spPr>
        <p:txBody>
          <a:bodyPr/>
          <a:lstStyle/>
          <a:p>
            <a:pPr eaLnBrk="1" hangingPunct="1">
              <a:defRPr/>
            </a:pPr>
            <a:r>
              <a:rPr lang="en-GB" sz="4050" dirty="0"/>
              <a:t>Extra Care Housing</a:t>
            </a:r>
            <a:br>
              <a:rPr lang="en-GB" sz="4050" dirty="0"/>
            </a:br>
            <a:br>
              <a:rPr lang="en-GB" sz="3000" dirty="0"/>
            </a:br>
            <a:br>
              <a:rPr lang="en-GB" sz="3000" dirty="0"/>
            </a:br>
            <a:r>
              <a:rPr lang="en-GB" sz="2800" dirty="0"/>
              <a:t>Key Elements</a:t>
            </a:r>
            <a:br>
              <a:rPr lang="en-GB" sz="2800" dirty="0"/>
            </a:br>
            <a:endParaRPr lang="en-GB" sz="2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10168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3A03-F64B-459B-A6DA-49377F72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60" y="337764"/>
            <a:ext cx="6172200" cy="85725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Extra Care</a:t>
            </a:r>
          </a:p>
        </p:txBody>
      </p:sp>
      <p:pic>
        <p:nvPicPr>
          <p:cNvPr id="1026" name="Picture 2" descr="The Orangery, Rother, East Sussex, TN39 4AU | Housing with care, assisted  living, close care, continuing care housing">
            <a:extLst>
              <a:ext uri="{FF2B5EF4-FFF2-40B4-BE49-F238E27FC236}">
                <a16:creationId xmlns:a16="http://schemas.microsoft.com/office/drawing/2014/main" id="{DC02A5C2-8FAA-47B1-9AA6-B591A82B1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860" y="1844825"/>
            <a:ext cx="4391465" cy="2178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88456C-B44D-4381-9750-CEE293160FDA}"/>
              </a:ext>
            </a:extLst>
          </p:cNvPr>
          <p:cNvSpPr txBox="1">
            <a:spLocks/>
          </p:cNvSpPr>
          <p:nvPr/>
        </p:nvSpPr>
        <p:spPr bwMode="auto">
          <a:xfrm>
            <a:off x="-234534" y="3858134"/>
            <a:ext cx="178825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GB" sz="1500" kern="0" dirty="0">
                <a:latin typeface="Browallia New" panose="020B0502040204020203" pitchFamily="34" charset="-34"/>
                <a:cs typeface="Browallia New" panose="020B0502040204020203" pitchFamily="34" charset="-34"/>
              </a:rPr>
              <a:t>The Orangery, Bexhill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0D82D-F0E9-4007-A24A-B5310B202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42" y="868413"/>
            <a:ext cx="3888432" cy="2352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BFFF8B3-5381-4604-9CED-2638E7BEE8BD}"/>
              </a:ext>
            </a:extLst>
          </p:cNvPr>
          <p:cNvSpPr txBox="1">
            <a:spLocks/>
          </p:cNvSpPr>
          <p:nvPr/>
        </p:nvSpPr>
        <p:spPr bwMode="auto">
          <a:xfrm>
            <a:off x="4572000" y="3355096"/>
            <a:ext cx="232225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GB" sz="1500" kern="0" dirty="0">
                <a:latin typeface="Browallia New" panose="020B0502040204020203" pitchFamily="34" charset="-34"/>
                <a:cs typeface="Browallia New" panose="020B0502040204020203" pitchFamily="34" charset="-34"/>
              </a:rPr>
              <a:t>Downlands Court, Peacehaven</a:t>
            </a: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64999BAA-F61F-4056-8A22-1E2908FDAA1A}"/>
              </a:ext>
            </a:extLst>
          </p:cNvPr>
          <p:cNvSpPr/>
          <p:nvPr/>
        </p:nvSpPr>
        <p:spPr>
          <a:xfrm>
            <a:off x="2173828" y="4583311"/>
            <a:ext cx="2020130" cy="1059935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200" b="1" u="sng" dirty="0">
                <a:solidFill>
                  <a:schemeClr val="bg1"/>
                </a:solidFill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Cranbrook Communal space - 3D model</a:t>
            </a:r>
            <a:endParaRPr lang="en-GB" sz="1200" b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2691E2CB-8281-4122-A699-8603467F06B2}"/>
              </a:ext>
            </a:extLst>
          </p:cNvPr>
          <p:cNvSpPr/>
          <p:nvPr/>
        </p:nvSpPr>
        <p:spPr>
          <a:xfrm>
            <a:off x="5020293" y="4583311"/>
            <a:ext cx="1949879" cy="1059935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Cranbrook 2-bed flat example - 3D model</a:t>
            </a:r>
            <a:endParaRPr lang="en-GB" sz="1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08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3A03-F64B-459B-A6DA-49377F72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0983"/>
            <a:ext cx="8229600" cy="857250"/>
          </a:xfrm>
        </p:spPr>
        <p:txBody>
          <a:bodyPr/>
          <a:lstStyle/>
          <a:p>
            <a:r>
              <a:rPr lang="en-GB" dirty="0"/>
              <a:t>Extra Care: current picture</a:t>
            </a:r>
            <a:endParaRPr lang="en-GB" sz="1200" dirty="0">
              <a:highlight>
                <a:srgbClr val="FFFF00"/>
              </a:highlight>
            </a:endParaRPr>
          </a:p>
        </p:txBody>
      </p:sp>
      <p:pic>
        <p:nvPicPr>
          <p:cNvPr id="1026" name="CF1B6EB7-ADE2-43B9-ABB3-029738C87572">
            <a:extLst>
              <a:ext uri="{FF2B5EF4-FFF2-40B4-BE49-F238E27FC236}">
                <a16:creationId xmlns:a16="http://schemas.microsoft.com/office/drawing/2014/main" id="{3E75F1D3-9B4E-44BB-A99C-6AAC54AE0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74" y="1970838"/>
            <a:ext cx="6899366" cy="36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86874-27B8-4B34-91D3-10895F5C97AC}"/>
              </a:ext>
            </a:extLst>
          </p:cNvPr>
          <p:cNvSpPr txBox="1"/>
          <p:nvPr/>
        </p:nvSpPr>
        <p:spPr>
          <a:xfrm>
            <a:off x="2244225" y="3135907"/>
            <a:ext cx="145050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Uckfield</a:t>
            </a:r>
          </a:p>
          <a:p>
            <a:r>
              <a:rPr lang="en-GB" sz="1350" dirty="0"/>
              <a:t>39 units</a:t>
            </a:r>
          </a:p>
          <a:p>
            <a:r>
              <a:rPr lang="en-GB" sz="1350" dirty="0"/>
              <a:t>(29 Rent &amp; 10 SE)</a:t>
            </a:r>
          </a:p>
          <a:p>
            <a:r>
              <a:rPr lang="en-GB" sz="1350" dirty="0"/>
              <a:t>383 hrs pw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E0037-9100-47D4-8682-A96F02EA3307}"/>
              </a:ext>
            </a:extLst>
          </p:cNvPr>
          <p:cNvSpPr txBox="1"/>
          <p:nvPr/>
        </p:nvSpPr>
        <p:spPr>
          <a:xfrm>
            <a:off x="1076911" y="4167229"/>
            <a:ext cx="1617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Peacehaven</a:t>
            </a:r>
          </a:p>
          <a:p>
            <a:r>
              <a:rPr lang="en-GB" sz="1350" dirty="0"/>
              <a:t>39 units</a:t>
            </a:r>
          </a:p>
          <a:p>
            <a:r>
              <a:rPr lang="en-GB" sz="1350" dirty="0"/>
              <a:t>(30 Rent &amp; 11 SE)</a:t>
            </a:r>
          </a:p>
          <a:p>
            <a:r>
              <a:rPr lang="en-GB" sz="1350" dirty="0"/>
              <a:t>372 hrs pw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AB7C0-DF34-49E0-9A28-07B5A28254F7}"/>
              </a:ext>
            </a:extLst>
          </p:cNvPr>
          <p:cNvSpPr txBox="1"/>
          <p:nvPr/>
        </p:nvSpPr>
        <p:spPr>
          <a:xfrm>
            <a:off x="3648769" y="3470178"/>
            <a:ext cx="161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Hailsham</a:t>
            </a:r>
          </a:p>
          <a:p>
            <a:r>
              <a:rPr lang="en-GB" sz="1350" dirty="0"/>
              <a:t>45 units</a:t>
            </a:r>
          </a:p>
          <a:p>
            <a:r>
              <a:rPr lang="en-GB" sz="1350" dirty="0"/>
              <a:t>(35 Rent &amp; 10 SE)</a:t>
            </a:r>
          </a:p>
          <a:p>
            <a:r>
              <a:rPr lang="en-GB" sz="1350" dirty="0"/>
              <a:t>388 hrs pw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ADB79-F126-4DEA-A2BD-7F3CD1BFEFC0}"/>
              </a:ext>
            </a:extLst>
          </p:cNvPr>
          <p:cNvSpPr txBox="1"/>
          <p:nvPr/>
        </p:nvSpPr>
        <p:spPr>
          <a:xfrm>
            <a:off x="2840253" y="4787056"/>
            <a:ext cx="1617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Eastbourne</a:t>
            </a:r>
          </a:p>
          <a:p>
            <a:r>
              <a:rPr lang="en-GB" sz="1350" dirty="0"/>
              <a:t>62 units</a:t>
            </a:r>
          </a:p>
          <a:p>
            <a:r>
              <a:rPr lang="en-GB" sz="1350" dirty="0"/>
              <a:t>(52 Rent &amp; 10 SE)</a:t>
            </a:r>
          </a:p>
          <a:p>
            <a:r>
              <a:rPr lang="en-GB" sz="1350" dirty="0"/>
              <a:t>517 hrs pw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57C03E-1522-4E4E-BBCA-C85340774BDF}"/>
              </a:ext>
            </a:extLst>
          </p:cNvPr>
          <p:cNvSpPr txBox="1"/>
          <p:nvPr/>
        </p:nvSpPr>
        <p:spPr>
          <a:xfrm>
            <a:off x="4457286" y="4440808"/>
            <a:ext cx="161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Bexhill</a:t>
            </a:r>
          </a:p>
          <a:p>
            <a:r>
              <a:rPr lang="en-GB" sz="1350" dirty="0"/>
              <a:t>58 units</a:t>
            </a:r>
          </a:p>
          <a:p>
            <a:r>
              <a:rPr lang="en-GB" sz="1350" dirty="0"/>
              <a:t>(42 Rent &amp; 16 SE)</a:t>
            </a:r>
          </a:p>
          <a:p>
            <a:r>
              <a:rPr lang="en-GB" sz="1350" dirty="0"/>
              <a:t>500 hrs pw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A769E-3669-4052-B42B-6862E8D46486}"/>
              </a:ext>
            </a:extLst>
          </p:cNvPr>
          <p:cNvSpPr txBox="1"/>
          <p:nvPr/>
        </p:nvSpPr>
        <p:spPr>
          <a:xfrm>
            <a:off x="5885672" y="4083017"/>
            <a:ext cx="161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St Leonard’s</a:t>
            </a:r>
          </a:p>
          <a:p>
            <a:r>
              <a:rPr lang="en-GB" sz="1350" dirty="0"/>
              <a:t>40 units</a:t>
            </a:r>
          </a:p>
          <a:p>
            <a:r>
              <a:rPr lang="en-GB" sz="1350" dirty="0"/>
              <a:t>(40 Rent &amp; 0 SE)</a:t>
            </a:r>
          </a:p>
          <a:p>
            <a:r>
              <a:rPr lang="en-GB" sz="1350" dirty="0"/>
              <a:t>276 hrs pw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3788B-FCED-405C-BDDE-55A93D433AD6}"/>
              </a:ext>
            </a:extLst>
          </p:cNvPr>
          <p:cNvSpPr txBox="1"/>
          <p:nvPr/>
        </p:nvSpPr>
        <p:spPr>
          <a:xfrm>
            <a:off x="6207968" y="1970838"/>
            <a:ext cx="19982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SE = Shared Equity</a:t>
            </a:r>
          </a:p>
        </p:txBody>
      </p:sp>
    </p:spTree>
    <p:extLst>
      <p:ext uri="{BB962C8B-B14F-4D97-AF65-F5344CB8AC3E}">
        <p14:creationId xmlns:p14="http://schemas.microsoft.com/office/powerpoint/2010/main" val="335091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the face of a younger person next to the face of an older person, both smiling.&#10;">
            <a:extLst>
              <a:ext uri="{FF2B5EF4-FFF2-40B4-BE49-F238E27FC236}">
                <a16:creationId xmlns:a16="http://schemas.microsoft.com/office/drawing/2014/main" id="{86B8D936-B9A0-4592-95C5-F90D3905C1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0" t="18500" r="33145" b="55250"/>
          <a:stretch/>
        </p:blipFill>
        <p:spPr>
          <a:xfrm>
            <a:off x="0" y="0"/>
            <a:ext cx="1763688" cy="20041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C6F5B-2BDE-4CB2-958D-0AC2FEC5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1704"/>
            <a:ext cx="8229600" cy="820391"/>
          </a:xfrm>
        </p:spPr>
        <p:txBody>
          <a:bodyPr/>
          <a:lstStyle/>
          <a:p>
            <a:r>
              <a:rPr lang="en-GB" sz="3200" dirty="0"/>
              <a:t>Home Care Service Outcomes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948B2E-FD44-47CF-9B8A-8BB889E1F51A}"/>
              </a:ext>
            </a:extLst>
          </p:cNvPr>
          <p:cNvSpPr txBox="1">
            <a:spLocks/>
          </p:cNvSpPr>
          <p:nvPr/>
        </p:nvSpPr>
        <p:spPr bwMode="auto">
          <a:xfrm>
            <a:off x="881844" y="1556792"/>
            <a:ext cx="785921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GB" kern="0" dirty="0"/>
              <a:t>We want to commission sustainable, value for money, home care services that:</a:t>
            </a:r>
            <a:endParaRPr lang="en-GB" sz="2800" kern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D9CD4-356E-48EA-AE75-1F2B77E1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85" y="2879806"/>
            <a:ext cx="8579296" cy="3796490"/>
          </a:xfrm>
        </p:spPr>
        <p:txBody>
          <a:bodyPr/>
          <a:lstStyle/>
          <a:p>
            <a:r>
              <a:rPr lang="en-GB" sz="2800" dirty="0"/>
              <a:t>Promote individual wellbeing, prevent, reduce or delay need for care/support and promote diversity and quality</a:t>
            </a:r>
          </a:p>
          <a:p>
            <a:r>
              <a:rPr lang="en-GB" sz="2800" dirty="0"/>
              <a:t>Work alongside health and social care partners to manage demand and service pressures</a:t>
            </a:r>
          </a:p>
          <a:p>
            <a:r>
              <a:rPr lang="en-GB" sz="2800" dirty="0"/>
              <a:t>Meet the needs of Clients and Carers in both urban and rural localities</a:t>
            </a:r>
          </a:p>
        </p:txBody>
      </p:sp>
    </p:spTree>
    <p:extLst>
      <p:ext uri="{BB962C8B-B14F-4D97-AF65-F5344CB8AC3E}">
        <p14:creationId xmlns:p14="http://schemas.microsoft.com/office/powerpoint/2010/main" val="1892421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2308-3177-4462-9DF4-85C37666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6758508" cy="691586"/>
          </a:xfrm>
        </p:spPr>
        <p:txBody>
          <a:bodyPr/>
          <a:lstStyle/>
          <a:p>
            <a:r>
              <a:rPr lang="en-GB" dirty="0"/>
              <a:t>Service Aims and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79A50-7E66-400E-969A-60DD96C22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dirty="0"/>
              <a:t>To enable people to maintain their independence and have a good quality of life</a:t>
            </a:r>
          </a:p>
          <a:p>
            <a:r>
              <a:rPr lang="en-GB" dirty="0"/>
              <a:t>Balanced, vibrant communities</a:t>
            </a:r>
          </a:p>
          <a:p>
            <a:r>
              <a:rPr lang="en-GB" dirty="0"/>
              <a:t>Strengths-based approaches</a:t>
            </a:r>
          </a:p>
          <a:p>
            <a:r>
              <a:rPr lang="en-GB" dirty="0"/>
              <a:t>Personalisation</a:t>
            </a:r>
          </a:p>
          <a:p>
            <a:r>
              <a:rPr lang="en-GB" dirty="0"/>
              <a:t>Positive relationships and staff support</a:t>
            </a:r>
          </a:p>
          <a:p>
            <a:r>
              <a:rPr lang="en-GB" dirty="0"/>
              <a:t>Choice and control</a:t>
            </a:r>
          </a:p>
        </p:txBody>
      </p:sp>
    </p:spTree>
    <p:extLst>
      <p:ext uri="{BB962C8B-B14F-4D97-AF65-F5344CB8AC3E}">
        <p14:creationId xmlns:p14="http://schemas.microsoft.com/office/powerpoint/2010/main" val="159932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E724-9586-4F2B-943F-B8B1FDB4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70605-AA6D-4A76-937D-CB9816693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Work with the Council and partners to:</a:t>
            </a:r>
          </a:p>
          <a:p>
            <a:pPr>
              <a:lnSpc>
                <a:spcPct val="107000"/>
              </a:lnSpc>
            </a:pP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work with residents and landlords to develop schemes into ‘community hubs’ which increase social inclusion by coordinating activities via local resources</a:t>
            </a:r>
          </a:p>
          <a:p>
            <a:pPr>
              <a:lnSpc>
                <a:spcPct val="107000"/>
              </a:lnSpc>
            </a:pP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accelerate assessments and move-in to reduce care vacancies and void losses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swiftly access or develop, where necessary, s</a:t>
            </a: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pecialist training to address gaps that would accelerate client move-in and/or sustain tenancies as needs or behaviours change </a:t>
            </a:r>
          </a:p>
          <a:p>
            <a:pPr>
              <a:lnSpc>
                <a:spcPct val="107000"/>
              </a:lnSpc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identify </a:t>
            </a: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early risks of client behaviours that cause concern and ways of supporting clients and the care teams to provide sustainable care, reducing or avoiding care ‘hand backs’</a:t>
            </a:r>
          </a:p>
          <a:p>
            <a:pPr>
              <a:lnSpc>
                <a:spcPct val="107000"/>
              </a:lnSpc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continuously review and refine the service model to address changes in demand, pressures, policy, legal requirements, etc.</a:t>
            </a:r>
          </a:p>
          <a:p>
            <a:endParaRPr lang="en-GB" sz="1650" dirty="0"/>
          </a:p>
        </p:txBody>
      </p:sp>
    </p:spTree>
    <p:extLst>
      <p:ext uri="{BB962C8B-B14F-4D97-AF65-F5344CB8AC3E}">
        <p14:creationId xmlns:p14="http://schemas.microsoft.com/office/powerpoint/2010/main" val="1457949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5D53-2472-46F4-81E9-3E20115C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26" y="620688"/>
            <a:ext cx="7028538" cy="529568"/>
          </a:xfrm>
        </p:spPr>
        <p:txBody>
          <a:bodyPr/>
          <a:lstStyle/>
          <a:p>
            <a:r>
              <a:rPr lang="en-GB" dirty="0"/>
              <a:t>Service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3C5E-63E3-40BE-A929-C80CA2813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62" y="1484784"/>
            <a:ext cx="7560840" cy="3967089"/>
          </a:xfrm>
        </p:spPr>
        <p:txBody>
          <a:bodyPr/>
          <a:lstStyle/>
          <a:p>
            <a:r>
              <a:rPr lang="en-GB" dirty="0"/>
              <a:t>24/7/365</a:t>
            </a:r>
          </a:p>
          <a:p>
            <a:r>
              <a:rPr lang="en-GB" dirty="0"/>
              <a:t>Capable of jointly assessing referrals within 3 working days</a:t>
            </a:r>
          </a:p>
          <a:p>
            <a:r>
              <a:rPr lang="en-GB" dirty="0"/>
              <a:t>One waking night carer 22:00 – 07:00 with potential to expand to two, when needed</a:t>
            </a:r>
          </a:p>
          <a:p>
            <a:r>
              <a:rPr lang="en-GB" dirty="0"/>
              <a:t>Daytime carers 07:00 – 22:00 to meet delivered care hours and background hours</a:t>
            </a:r>
          </a:p>
        </p:txBody>
      </p:sp>
    </p:spTree>
    <p:extLst>
      <p:ext uri="{BB962C8B-B14F-4D97-AF65-F5344CB8AC3E}">
        <p14:creationId xmlns:p14="http://schemas.microsoft.com/office/powerpoint/2010/main" val="2325855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CD7A-C64B-4C9A-89E9-A5BAD7D2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38" y="476672"/>
            <a:ext cx="8489286" cy="857250"/>
          </a:xfrm>
        </p:spPr>
        <p:txBody>
          <a:bodyPr/>
          <a:lstStyle/>
          <a:p>
            <a:r>
              <a:rPr lang="en-GB" dirty="0"/>
              <a:t>Payments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6A3B8-0EDC-4657-ACA6-7A1C1C599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14" y="1556792"/>
            <a:ext cx="8856984" cy="4086454"/>
          </a:xfrm>
        </p:spPr>
        <p:txBody>
          <a:bodyPr/>
          <a:lstStyle/>
          <a:p>
            <a:pPr marL="257175" indent="-257175"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single hourly rate of £17.90 + any annual review of rates by contract start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63 waking night hours, with the potential to ‘flex’ to a second night carer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65 un-rostered background daytime hours pw to, for example: </a:t>
            </a:r>
          </a:p>
          <a:p>
            <a:pPr lvl="1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meet varying levels of need, including supporting people with dementia and behaviours that challenge services, 	</a:t>
            </a:r>
          </a:p>
          <a:p>
            <a:pPr lvl="1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lunch support and activities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Payment for delivered care hours (variable)</a:t>
            </a:r>
            <a:r>
              <a:rPr lang="en-GB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with a</a:t>
            </a:r>
            <a:r>
              <a:rPr lang="en-GB" sz="2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guaranteed minimum of 273 hours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Evening and weekend on-call management support and/or in person callout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dedicated Registered Manager for Extra Care</a:t>
            </a:r>
            <a:endParaRPr lang="en-GB" sz="2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158031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3A03-F64B-459B-A6DA-49377F72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Balanced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17C8-CD74-4E2C-B34E-2F5A41B94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/>
              <a:t>40% high needs 15+ hours</a:t>
            </a:r>
          </a:p>
          <a:p>
            <a:r>
              <a:rPr lang="en-GB" sz="2600" dirty="0"/>
              <a:t>40% medium needs 10-15 hours</a:t>
            </a:r>
          </a:p>
          <a:p>
            <a:r>
              <a:rPr lang="en-GB" sz="2600" dirty="0"/>
              <a:t>20% low needs 5-9 hours</a:t>
            </a:r>
          </a:p>
          <a:p>
            <a:r>
              <a:rPr lang="en-GB" sz="2600" dirty="0"/>
              <a:t>People with multiple complex needs – minimum of 15%, about 6 clients per scheme. Current rate is 25%</a:t>
            </a:r>
          </a:p>
          <a:p>
            <a:r>
              <a:rPr lang="en-GB" sz="2600" dirty="0"/>
              <a:t>Approx. 25% are Shared Equity (0 at Marlborough)</a:t>
            </a:r>
          </a:p>
          <a:p>
            <a:r>
              <a:rPr lang="en-GB" sz="2600" dirty="0"/>
              <a:t>Currently, minimum of 11 care hours to access</a:t>
            </a:r>
          </a:p>
          <a:p>
            <a:r>
              <a:rPr lang="en-GB" sz="2600" dirty="0"/>
              <a:t>Minimum age 55 but ‘flexing’ lower for degenerative conditions</a:t>
            </a:r>
          </a:p>
          <a:p>
            <a:endParaRPr lang="en-GB" sz="2600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523850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3A03-F64B-459B-A6DA-49377F72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17C8-CD74-4E2C-B34E-2F5A41B94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Residents report:</a:t>
            </a:r>
          </a:p>
          <a:p>
            <a:r>
              <a:rPr lang="en-GB" dirty="0"/>
              <a:t>Receiving clear information to make informed choices</a:t>
            </a:r>
          </a:p>
          <a:p>
            <a:r>
              <a:rPr lang="en-GB" dirty="0"/>
              <a:t>Feeling in control of their care and support</a:t>
            </a:r>
          </a:p>
          <a:p>
            <a:r>
              <a:rPr lang="en-GB" dirty="0"/>
              <a:t>Feeling engaged with their local community</a:t>
            </a:r>
          </a:p>
          <a:p>
            <a:r>
              <a:rPr lang="en-GB" dirty="0"/>
              <a:t>A high degree of satisfaction with services</a:t>
            </a:r>
          </a:p>
          <a:p>
            <a:r>
              <a:rPr lang="en-GB" dirty="0"/>
              <a:t>Care and landlord teams working closely together to deliver care and support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199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3A03-F64B-459B-A6DA-49377F72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Indicators and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17C8-CD74-4E2C-B34E-2F5A41B94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6" y="1417638"/>
            <a:ext cx="8694966" cy="4034235"/>
          </a:xfrm>
        </p:spPr>
        <p:txBody>
          <a:bodyPr/>
          <a:lstStyle/>
          <a:p>
            <a:r>
              <a:rPr lang="en-GB" sz="2000" dirty="0"/>
              <a:t>3 days to jointly assess with landlord</a:t>
            </a:r>
          </a:p>
          <a:p>
            <a:r>
              <a:rPr lang="en-GB" sz="2000" dirty="0"/>
              <a:t>Missed/late care calls (delivered within 30 mins of scheduled call)</a:t>
            </a:r>
          </a:p>
          <a:p>
            <a:r>
              <a:rPr lang="en-GB" sz="2000" dirty="0"/>
              <a:t>% of residents remaining in Extra Care despite increased needs</a:t>
            </a:r>
          </a:p>
          <a:p>
            <a:r>
              <a:rPr lang="en-GB" sz="2000" dirty="0"/>
              <a:t>% callouts which are non-emergency</a:t>
            </a:r>
          </a:p>
          <a:p>
            <a:r>
              <a:rPr lang="en-GB" sz="2000" dirty="0"/>
              <a:t>% of residents who receive hospital in-reach to support effective discharge</a:t>
            </a:r>
          </a:p>
          <a:p>
            <a:r>
              <a:rPr lang="en-GB" sz="2000" dirty="0"/>
              <a:t>Satisfaction, residents and staff</a:t>
            </a:r>
          </a:p>
          <a:p>
            <a:r>
              <a:rPr lang="en-GB" sz="2000" dirty="0"/>
              <a:t>Social Value, e.g. carbon reduction</a:t>
            </a:r>
          </a:p>
          <a:p>
            <a:r>
              <a:rPr lang="en-GB" sz="2000" dirty="0"/>
              <a:t>Residents’ dependency levels</a:t>
            </a:r>
          </a:p>
          <a:p>
            <a:r>
              <a:rPr lang="en-GB" sz="2000" dirty="0"/>
              <a:t>Background hours activity logs</a:t>
            </a:r>
          </a:p>
          <a:p>
            <a:r>
              <a:rPr lang="en-GB" sz="2000" dirty="0"/>
              <a:t>Tunstall logs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379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5E2C-1433-4986-91BD-AC1716DA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Referrals and allocations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6FF7-483C-4442-B2E4-6AF343956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Extra Care Coordinator</a:t>
            </a:r>
          </a:p>
          <a:p>
            <a:r>
              <a:rPr lang="en-GB" dirty="0"/>
              <a:t>Referrals</a:t>
            </a:r>
          </a:p>
          <a:p>
            <a:r>
              <a:rPr lang="en-GB" dirty="0"/>
              <a:t>Scoring</a:t>
            </a:r>
          </a:p>
          <a:p>
            <a:r>
              <a:rPr lang="en-GB" dirty="0"/>
              <a:t>Balanced communities</a:t>
            </a:r>
          </a:p>
          <a:p>
            <a:r>
              <a:rPr lang="en-GB" dirty="0"/>
              <a:t>Assessment </a:t>
            </a:r>
          </a:p>
          <a:p>
            <a:r>
              <a:rPr lang="en-GB" dirty="0"/>
              <a:t>Move-in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277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3A03-F64B-459B-A6DA-49377F72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Landlords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17C8-CD74-4E2C-B34E-2F5A41B94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SLA and Joint Working Protocol</a:t>
            </a:r>
          </a:p>
          <a:p>
            <a:r>
              <a:rPr lang="en-GB" dirty="0"/>
              <a:t>Rent/service charges</a:t>
            </a:r>
          </a:p>
          <a:p>
            <a:r>
              <a:rPr lang="en-GB" dirty="0"/>
              <a:t>On-site Scheme Manager who provide housing-related support, tenancy sign-up, building and gardens maintenance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052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3A03-F64B-459B-A6DA-49377F72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17C8-CD74-4E2C-B34E-2F5A41B94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Extra Care Coordinator</a:t>
            </a:r>
          </a:p>
          <a:p>
            <a:r>
              <a:rPr lang="en-GB" dirty="0"/>
              <a:t>Training</a:t>
            </a:r>
          </a:p>
          <a:p>
            <a:r>
              <a:rPr lang="en-GB" dirty="0"/>
              <a:t>Operational Management Group Meetings (OMGs)</a:t>
            </a:r>
          </a:p>
          <a:p>
            <a:r>
              <a:rPr lang="en-GB" dirty="0"/>
              <a:t>Diversity and equality</a:t>
            </a:r>
          </a:p>
          <a:p>
            <a:r>
              <a:rPr lang="en-GB" dirty="0"/>
              <a:t>Private clients</a:t>
            </a:r>
          </a:p>
          <a:p>
            <a:r>
              <a:rPr lang="en-GB" dirty="0"/>
              <a:t>Exploring potential to automate activity and billing processes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02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99C2-F093-4C85-B12C-C51814AF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Key features of the home care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1CA4E-3796-4AD1-9593-3513F45EE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3960440"/>
          </a:xfrm>
        </p:spPr>
        <p:txBody>
          <a:bodyPr/>
          <a:lstStyle/>
          <a:p>
            <a:r>
              <a:rPr lang="en-GB" sz="2400" dirty="0"/>
              <a:t>The model is for new business only</a:t>
            </a:r>
          </a:p>
          <a:p>
            <a:r>
              <a:rPr lang="en-GB" sz="2400" dirty="0"/>
              <a:t>Service allocation - hierarchy of lead and approved providers</a:t>
            </a:r>
          </a:p>
          <a:p>
            <a:r>
              <a:rPr lang="en-GB" sz="2400" dirty="0"/>
              <a:t>New geographical areas and local office requirements</a:t>
            </a:r>
          </a:p>
          <a:p>
            <a:r>
              <a:rPr lang="en-GB" sz="2400" dirty="0"/>
              <a:t>Service availability 365 days per year</a:t>
            </a:r>
          </a:p>
          <a:p>
            <a:r>
              <a:rPr lang="en-GB" sz="2400" dirty="0"/>
              <a:t>Minimum call time of 30 mins (15 mins for extra care)</a:t>
            </a:r>
          </a:p>
          <a:p>
            <a:r>
              <a:rPr lang="en-GB" sz="2400" dirty="0"/>
              <a:t>CQC registration and rating </a:t>
            </a:r>
          </a:p>
          <a:p>
            <a:r>
              <a:rPr lang="en-GB" sz="2400" dirty="0"/>
              <a:t>Payment on Rostered approach</a:t>
            </a:r>
          </a:p>
          <a:p>
            <a:r>
              <a:rPr lang="en-GB" sz="2400" dirty="0"/>
              <a:t>10 year Contract length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372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3A03-F64B-459B-A6DA-49377F72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17C8-CD74-4E2C-B34E-2F5A41B94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TUPE registers</a:t>
            </a:r>
          </a:p>
          <a:p>
            <a:r>
              <a:rPr lang="en-GB" dirty="0"/>
              <a:t>Asset registers</a:t>
            </a:r>
          </a:p>
          <a:p>
            <a:r>
              <a:rPr lang="en-GB" dirty="0"/>
              <a:t>Data transfer (Joint Data Controllers)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046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A74B-CB79-4A69-8E5A-DE10DC93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Procurement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6889B-1184-40C5-AEF7-E5EF722D8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963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Three Lots, as follows:</a:t>
            </a:r>
          </a:p>
          <a:p>
            <a:r>
              <a:rPr lang="en-GB" sz="2800" dirty="0"/>
              <a:t>Downlands (Peacehaven) and Margaret (Uckfield)</a:t>
            </a:r>
          </a:p>
          <a:p>
            <a:r>
              <a:rPr lang="en-GB" sz="2800" dirty="0"/>
              <a:t>Cranbrook (Eastbourne) and Bentley (Hailsham)</a:t>
            </a:r>
          </a:p>
          <a:p>
            <a:r>
              <a:rPr lang="en-GB" sz="2800" dirty="0"/>
              <a:t>Orangery (Bexhill) and Marlborough (St Leonards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Bid as single, ‘stand alone’ Lots, with no limits on number of Lots awarded to a Provider.</a:t>
            </a:r>
          </a:p>
        </p:txBody>
      </p:sp>
    </p:spTree>
    <p:extLst>
      <p:ext uri="{BB962C8B-B14F-4D97-AF65-F5344CB8AC3E}">
        <p14:creationId xmlns:p14="http://schemas.microsoft.com/office/powerpoint/2010/main" val="373238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532" y="1430778"/>
            <a:ext cx="7182798" cy="3456384"/>
          </a:xfrm>
        </p:spPr>
        <p:txBody>
          <a:bodyPr/>
          <a:lstStyle/>
          <a:p>
            <a:pPr eaLnBrk="1" hangingPunct="1">
              <a:defRPr/>
            </a:pPr>
            <a:r>
              <a:rPr lang="en-GB" sz="4050" dirty="0"/>
              <a:t>HMP Lewes Care Services</a:t>
            </a:r>
            <a:br>
              <a:rPr lang="en-GB" sz="4050" dirty="0"/>
            </a:br>
            <a:br>
              <a:rPr lang="en-GB" sz="3000" dirty="0"/>
            </a:br>
            <a:br>
              <a:rPr lang="en-GB" sz="3000" dirty="0"/>
            </a:br>
            <a:r>
              <a:rPr lang="en-GB" sz="3200" dirty="0"/>
              <a:t>Key Elements</a:t>
            </a:r>
            <a:br>
              <a:rPr lang="en-GB" sz="3200" dirty="0"/>
            </a:br>
            <a:br>
              <a:rPr lang="en-GB" sz="3200" dirty="0"/>
            </a:b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endParaRPr lang="en-GB" sz="2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37961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512C-EFE8-4C02-838A-176F3F84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en-GB" dirty="0"/>
              <a:t>HMP Lewes </a:t>
            </a:r>
            <a:br>
              <a:rPr lang="en-GB" dirty="0"/>
            </a:br>
            <a:r>
              <a:rPr lang="en-GB" dirty="0"/>
              <a:t>care services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7D885-0C0F-4E70-8CE6-0EC5BEF2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2" y="1916832"/>
            <a:ext cx="8229600" cy="4026769"/>
          </a:xfrm>
        </p:spPr>
        <p:txBody>
          <a:bodyPr/>
          <a:lstStyle/>
          <a:p>
            <a:r>
              <a:rPr lang="en-GB" dirty="0"/>
              <a:t>Block hour arrangement, to provide care 7 days a week, 52 weeks a year</a:t>
            </a:r>
          </a:p>
          <a:p>
            <a:r>
              <a:rPr lang="en-GB" dirty="0"/>
              <a:t>Enhanced vetting process</a:t>
            </a:r>
          </a:p>
          <a:p>
            <a:r>
              <a:rPr lang="en-GB" dirty="0"/>
              <a:t>Home Care Workers must work in pairs (‘double up calls’) at all times</a:t>
            </a:r>
          </a:p>
          <a:p>
            <a:r>
              <a:rPr lang="en-GB" dirty="0"/>
              <a:t>Call times include time required for entering and exiting the Prison</a:t>
            </a:r>
          </a:p>
        </p:txBody>
      </p:sp>
      <p:pic>
        <p:nvPicPr>
          <p:cNvPr id="4" name="Picture 3" descr="Picture of HMP Lewes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6" b="10539"/>
          <a:stretch/>
        </p:blipFill>
        <p:spPr>
          <a:xfrm>
            <a:off x="5906009" y="-54559"/>
            <a:ext cx="3237991" cy="19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85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7AA43-16EF-4A87-B689-FF412C0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Service Quality and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8E492-65FE-42DD-9702-D8770262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28800"/>
            <a:ext cx="8686800" cy="4525963"/>
          </a:xfrm>
        </p:spPr>
        <p:txBody>
          <a:bodyPr/>
          <a:lstStyle/>
          <a:p>
            <a:r>
              <a:rPr lang="en-GB" dirty="0"/>
              <a:t>Attendance of multidisciplinary meetings and monthly healthcare meeting</a:t>
            </a:r>
          </a:p>
          <a:p>
            <a:endParaRPr lang="en-GB" sz="1200" dirty="0"/>
          </a:p>
          <a:p>
            <a:pPr fontAlgn="ctr"/>
            <a:r>
              <a:rPr lang="en-GB" dirty="0"/>
              <a:t>Additional HMP Lewes training requirements:</a:t>
            </a:r>
          </a:p>
          <a:p>
            <a:pPr lvl="1" fontAlgn="ctr"/>
            <a:r>
              <a:rPr lang="en-GB" dirty="0"/>
              <a:t>Personal protection/break away training</a:t>
            </a:r>
          </a:p>
          <a:p>
            <a:pPr lvl="1" fontAlgn="ctr"/>
            <a:r>
              <a:rPr lang="en-GB" dirty="0"/>
              <a:t>Key training/induction</a:t>
            </a:r>
          </a:p>
          <a:p>
            <a:pPr lvl="1" fontAlgn="ctr"/>
            <a:r>
              <a:rPr lang="en-GB" dirty="0"/>
              <a:t>SASH training (suicide and self-harm)</a:t>
            </a:r>
          </a:p>
          <a:p>
            <a:pPr lvl="1" fontAlgn="ctr"/>
            <a:endParaRPr lang="en-GB" sz="1200" dirty="0"/>
          </a:p>
          <a:p>
            <a:r>
              <a:rPr lang="en-GB" dirty="0"/>
              <a:t>Attendance at the council quarterly Social Care in prison management meeting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588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marL="0" indent="0">
              <a:buNone/>
            </a:pPr>
            <a:r>
              <a:rPr lang="en-GB" sz="4400" b="1" dirty="0"/>
              <a:t>Register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56" y="1076896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en-GB" sz="2000" u="sng" dirty="0"/>
          </a:p>
          <a:p>
            <a:pPr marL="0" indent="0">
              <a:buNone/>
            </a:pPr>
            <a:r>
              <a:rPr lang="en-GB" sz="2000" dirty="0"/>
              <a:t>To register your interest in applying for the home care and extra care services, please register on the South East Shared Service Portal </a:t>
            </a:r>
            <a:r>
              <a:rPr lang="en-GB" sz="2000" dirty="0">
                <a:hlinkClick r:id="rId3"/>
              </a:rPr>
              <a:t>https://in-tendhost.co.uk/sesharedservices/aspx/ProjectManage/32009</a:t>
            </a:r>
            <a:r>
              <a:rPr lang="en-GB" sz="2000" dirty="0"/>
              <a:t> </a:t>
            </a:r>
            <a:endParaRPr lang="en-GB" sz="2000" u="sng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Please note that the advert will not be published until January 2022.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By registering, you will receive alerts on any information published in relation to the home care tender. </a:t>
            </a:r>
          </a:p>
        </p:txBody>
      </p:sp>
    </p:spTree>
    <p:extLst>
      <p:ext uri="{BB962C8B-B14F-4D97-AF65-F5344CB8AC3E}">
        <p14:creationId xmlns:p14="http://schemas.microsoft.com/office/powerpoint/2010/main" val="244207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A843-183E-4BC4-978A-E36368C7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94122"/>
          </a:xfrm>
        </p:spPr>
        <p:txBody>
          <a:bodyPr/>
          <a:lstStyle/>
          <a:p>
            <a:r>
              <a:rPr lang="en-GB" dirty="0"/>
              <a:t>Lead Provider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405C7-659C-42C2-B444-3127A4EF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9775"/>
            <a:ext cx="8507288" cy="48965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/>
              <a:t>Nine lead provider areas 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Three primary areas will have two lead providers:</a:t>
            </a:r>
          </a:p>
          <a:p>
            <a:pPr lvl="2">
              <a:spcBef>
                <a:spcPts val="0"/>
              </a:spcBef>
            </a:pPr>
            <a:r>
              <a:rPr lang="en-GB" dirty="0"/>
              <a:t>Hastings and Rother</a:t>
            </a:r>
          </a:p>
          <a:p>
            <a:pPr lvl="2">
              <a:spcBef>
                <a:spcPts val="0"/>
              </a:spcBef>
            </a:pPr>
            <a:r>
              <a:rPr lang="en-GB" dirty="0"/>
              <a:t>Eastbourne and Polegate</a:t>
            </a:r>
          </a:p>
          <a:p>
            <a:pPr lvl="2">
              <a:spcBef>
                <a:spcPts val="0"/>
              </a:spcBef>
            </a:pPr>
            <a:r>
              <a:rPr lang="en-GB" dirty="0"/>
              <a:t>Havens and Seaford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sz="1400" dirty="0"/>
          </a:p>
          <a:p>
            <a:r>
              <a:rPr lang="en-GB" sz="2400" dirty="0"/>
              <a:t>Six secondary areas will have one lead provider:</a:t>
            </a:r>
          </a:p>
          <a:p>
            <a:pPr marL="914400" lvl="2" indent="0">
              <a:buNone/>
            </a:pPr>
            <a:r>
              <a:rPr lang="en-GB" dirty="0"/>
              <a:t>Crowborough, Uckfield, Heathfield, Hailsham, </a:t>
            </a:r>
          </a:p>
          <a:p>
            <a:pPr marL="914400" lvl="2" indent="0">
              <a:buNone/>
            </a:pPr>
            <a:r>
              <a:rPr lang="en-GB" dirty="0"/>
              <a:t>Lewes East, Lewes West</a:t>
            </a:r>
          </a:p>
          <a:p>
            <a:pPr marL="914400" lvl="2" indent="0">
              <a:buNone/>
            </a:pPr>
            <a:endParaRPr lang="en-GB" sz="800" dirty="0"/>
          </a:p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 a maximum, a provider may win lead status in two primary areas and/or one secondary area. However they could be on the approved framework in any number of areas.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05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47DF-2467-4345-BEDE-C5FE1E4A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Current Home Care Areas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1DD1D4-6153-4D53-A111-33F3F6A70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40959" cy="545861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171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6567-3645-41C7-8BF1-B5F4300D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Home Care Areas</a:t>
            </a:r>
          </a:p>
        </p:txBody>
      </p:sp>
      <p:pic>
        <p:nvPicPr>
          <p:cNvPr id="5" name="Content Placeholder 4" descr="Map of East Sussex divided into districts.">
            <a:extLst>
              <a:ext uri="{FF2B5EF4-FFF2-40B4-BE49-F238E27FC236}">
                <a16:creationId xmlns:a16="http://schemas.microsoft.com/office/drawing/2014/main" id="{BCEA6C29-C66E-4461-A2B3-DC6BE5BD1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1" r="12878"/>
          <a:stretch/>
        </p:blipFill>
        <p:spPr>
          <a:xfrm>
            <a:off x="483777" y="1417638"/>
            <a:ext cx="7910065" cy="4891682"/>
          </a:xfr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81892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A843-183E-4BC4-978A-E36368C7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94122"/>
          </a:xfrm>
        </p:spPr>
        <p:txBody>
          <a:bodyPr/>
          <a:lstStyle/>
          <a:p>
            <a:r>
              <a:rPr lang="en-GB" dirty="0"/>
              <a:t>Office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405C7-659C-42C2-B444-3127A4EF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9775"/>
            <a:ext cx="8507288" cy="48965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800" dirty="0"/>
              <a:t>Approved Providers must have an office base (satellite or registered) in East Sussex or within 15 miles of the East Sussex county boundary.</a:t>
            </a:r>
          </a:p>
          <a:p>
            <a:pPr>
              <a:spcAft>
                <a:spcPts val="600"/>
              </a:spcAft>
            </a:pPr>
            <a:endParaRPr lang="en-GB" sz="200" dirty="0"/>
          </a:p>
          <a:p>
            <a:pPr>
              <a:spcAft>
                <a:spcPts val="600"/>
              </a:spcAft>
            </a:pPr>
            <a:r>
              <a:rPr lang="en-GB" sz="2800" dirty="0"/>
              <a:t>Lead Providers will have a registered office base located as follows: </a:t>
            </a:r>
          </a:p>
          <a:p>
            <a:pPr lvl="1">
              <a:spcAft>
                <a:spcPts val="0"/>
              </a:spcAft>
            </a:pPr>
            <a:r>
              <a:rPr lang="en-GB" dirty="0"/>
              <a:t>Primary areas: Office within geographical area </a:t>
            </a:r>
          </a:p>
          <a:p>
            <a:pPr marL="85725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(Hastings and Rother, Eastbourne and Polegate, Havens and Seaford)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Secondary areas: Office within 15 miles of town centre </a:t>
            </a:r>
            <a:r>
              <a:rPr lang="en-GB" sz="2400" dirty="0"/>
              <a:t>(Lewes, Crowborough, Uckfield, Heathfield, Hailsham)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0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5D53-2472-46F4-81E9-3E20115C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dirty="0"/>
              <a:t>Service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3C5E-63E3-40BE-A929-C80CA2813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497363"/>
          </a:xfrm>
        </p:spPr>
        <p:txBody>
          <a:bodyPr/>
          <a:lstStyle/>
          <a:p>
            <a:r>
              <a:rPr lang="en-GB" sz="2800" dirty="0"/>
              <a:t>Home care services will be available 7 days a week / 365 days a year</a:t>
            </a:r>
          </a:p>
          <a:p>
            <a:endParaRPr lang="en-GB" sz="2800" dirty="0"/>
          </a:p>
          <a:p>
            <a:r>
              <a:rPr lang="en-GB" sz="2800" dirty="0"/>
              <a:t>Referrals accepted 7 days per week </a:t>
            </a:r>
          </a:p>
          <a:p>
            <a:endParaRPr lang="en-GB" sz="2800" dirty="0"/>
          </a:p>
          <a:p>
            <a:r>
              <a:rPr lang="en-GB" sz="2800" dirty="0"/>
              <a:t>Majority of Home Care delivered between 7am and 10pm (some availability of waking/sleeping nights)</a:t>
            </a:r>
          </a:p>
        </p:txBody>
      </p:sp>
    </p:spTree>
    <p:extLst>
      <p:ext uri="{BB962C8B-B14F-4D97-AF65-F5344CB8AC3E}">
        <p14:creationId xmlns:p14="http://schemas.microsoft.com/office/powerpoint/2010/main" val="342122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5274-F71D-4254-A942-ABFFABF0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Response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A5B7-0853-48AC-BB0F-852CD6577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280"/>
            <a:ext cx="8496944" cy="4525963"/>
          </a:xfrm>
        </p:spPr>
        <p:txBody>
          <a:bodyPr/>
          <a:lstStyle/>
          <a:p>
            <a:r>
              <a:rPr lang="en-GB" kern="1200" dirty="0"/>
              <a:t>Providers to confirm package:</a:t>
            </a:r>
          </a:p>
          <a:p>
            <a:pPr lvl="1"/>
            <a:r>
              <a:rPr lang="en-GB" kern="1200" dirty="0"/>
              <a:t>within 1 hour of notification from brokerage for packages &lt;28 hours</a:t>
            </a:r>
          </a:p>
          <a:p>
            <a:pPr lvl="1"/>
            <a:r>
              <a:rPr lang="en-GB" dirty="0"/>
              <a:t>within 2 hours for packages of 28 hours or more </a:t>
            </a:r>
          </a:p>
          <a:p>
            <a:r>
              <a:rPr lang="en-GB" kern="1200" dirty="0"/>
              <a:t>Packages to commence within 24 hours of confirmation, </a:t>
            </a:r>
            <a:r>
              <a:rPr lang="en-GB" dirty="0"/>
              <a:t>subject to the provision of other aspects of support being in place e.g. medication, equipment.</a:t>
            </a:r>
            <a:endParaRPr lang="en-GB" kern="1200" dirty="0"/>
          </a:p>
          <a:p>
            <a:pPr marL="0" indent="0">
              <a:buNone/>
            </a:pPr>
            <a:endParaRPr lang="en-GB" kern="1200" dirty="0"/>
          </a:p>
          <a:p>
            <a:pPr marL="0" indent="0">
              <a:buNone/>
            </a:pPr>
            <a:endParaRPr lang="en-GB" kern="1200" dirty="0"/>
          </a:p>
        </p:txBody>
      </p:sp>
    </p:spTree>
    <p:extLst>
      <p:ext uri="{BB962C8B-B14F-4D97-AF65-F5344CB8AC3E}">
        <p14:creationId xmlns:p14="http://schemas.microsoft.com/office/powerpoint/2010/main" val="966059"/>
      </p:ext>
    </p:extLst>
  </p:cSld>
  <p:clrMapOvr>
    <a:masterClrMapping/>
  </p:clrMapOvr>
</p:sld>
</file>

<file path=ppt/theme/theme1.xml><?xml version="1.0" encoding="utf-8"?>
<a:theme xmlns:a="http://schemas.openxmlformats.org/drawingml/2006/main" name="1_Corporate Training Presentation">
  <a:themeElements>
    <a:clrScheme name="1_Corporate Training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rporate Training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rporate Training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Training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Training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Training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Training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Training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Training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Training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Training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Training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Training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Training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D0E410EB176E0C49978577D0663BF56713005D565106D4B85546BB2344F9D19071F5" ma:contentTypeVersion="54" ma:contentTypeDescription="Any document that relates to receipt or delivery of training" ma:contentTypeScope="" ma:versionID="4d7d9ab94924a4df157c6aa2c551f4d9">
  <xsd:schema xmlns:xsd="http://www.w3.org/2001/XMLSchema" xmlns:xs="http://www.w3.org/2001/XMLSchema" xmlns:p="http://schemas.microsoft.com/office/2006/metadata/properties" xmlns:ns2="0edbdf58-cbf2-428a-80ab-aedffcd2a497" xmlns:ns3="70af4019-4be5-436f-aebd-5b2ae8706909" xmlns:ns4="5f93ae54-dbe0-434b-b26e-57eb8817f1f4" targetNamespace="http://schemas.microsoft.com/office/2006/metadata/properties" ma:root="true" ma:fieldsID="0b565591ac1e233166bfba782c26f8a9" ns2:_="" ns3:_="" ns4:_="">
    <xsd:import namespace="0edbdf58-cbf2-428a-80ab-aedffcd2a497"/>
    <xsd:import namespace="70af4019-4be5-436f-aebd-5b2ae8706909"/>
    <xsd:import namespace="5f93ae54-dbe0-434b-b26e-57eb8817f1f4"/>
    <xsd:element name="properties">
      <xsd:complexType>
        <xsd:sequence>
          <xsd:element name="documentManagement">
            <xsd:complexType>
              <xsd:all>
                <xsd:element ref="ns2:Document_x0020_Owner"/>
                <xsd:element ref="ns2:Document_x0020_Date"/>
                <xsd:element ref="ns2:Protective_x0020_Marking"/>
                <xsd:element ref="ns2:f7cb129e329c4afea658e45faf698a77" minOccurs="0"/>
                <xsd:element ref="ns2:TaxCatchAll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  <xsd:element ref="ns3:SourceLibrary" minOccurs="0"/>
                <xsd:element ref="ns3:SourceUrl" minOccurs="0"/>
                <xsd:element ref="ns4:HomeCare_x0020_Type" minOccurs="0"/>
                <xsd:element ref="ns4:Area" minOccurs="0"/>
                <xsd:element ref="ns3:Year" minOccurs="0"/>
                <xsd:element ref="ns3:Month" minOccurs="0"/>
                <xsd:element ref="ns4:Homecare_x0020_Workstream" minOccurs="0"/>
                <xsd:element ref="ns4:project_x002f_service_x0020_are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bdf58-cbf2-428a-80ab-aedffcd2a497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1" ma:displayName="Document Owner" ma:description="Normally the author" ma:list="UserInfo" ma:SharePointGroup="0" ma:internalName="Docum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Date" ma:index="3" ma:displayName="Document Date" ma:default="[today]" ma:description="Date held on/in the document or date the document was created" ma:format="DateOnly" ma:internalName="Document_x0020_Date" ma:readOnly="false">
      <xsd:simpleType>
        <xsd:restriction base="dms:DateTime"/>
      </xsd:simpleType>
    </xsd:element>
    <xsd:element name="Protective_x0020_Marking" ma:index="4" ma:displayName="Protective Marking" ma:default="OFFICIAL – DISCLOSABLE" ma:description="All Council documents should be marked as OFFICIAL - DISCLOSABLE unless they hold personal or commercially sensitive information.&#10;Private information is NOT CLASSIFIED" ma:format="Dropdown" ma:internalName="Protective_x0020_Marking" ma:readOnly="false">
      <xsd:simpleType>
        <xsd:restriction base="dms:Choice">
          <xsd:enumeration value="OFFICIAL – DISCLOSABLE"/>
          <xsd:enumeration value="OFFICIAL – SENSITIVE (PERSONAL)"/>
          <xsd:enumeration value="OFFICIAL – SENSITIVE (COMMERCIAL)"/>
          <xsd:enumeration value="NOT CLASSIFIED"/>
        </xsd:restriction>
      </xsd:simpleType>
    </xsd:element>
    <xsd:element name="f7cb129e329c4afea658e45faf698a77" ma:index="11" ma:taxonomy="true" ma:internalName="f7cb129e329c4afea658e45faf698a77" ma:taxonomyFieldName="Training" ma:displayName="Training Document Type" ma:default="" ma:fieldId="{f7cb129e-329c-4afe-a658-e45faf698a77}" ma:sspId="691f71b9-b64f-4844-8bf8-0e85b55a74e6" ma:termSetId="f4e4120c-d6b0-4a38-a803-66280fff655a" ma:anchorId="184bcb8f-4aea-472d-926e-73cfb1a7ee0a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94a57da6-4d94-4023-8524-83aab2a31c10}" ma:internalName="TaxCatchAll" ma:showField="CatchAllData" ma:web="70af4019-4be5-436f-aebd-5b2ae87069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94a57da6-4d94-4023-8524-83aab2a31c10}" ma:internalName="TaxCatchAllLabel" ma:readOnly="true" ma:showField="CatchAllDataLabel" ma:web="70af4019-4be5-436f-aebd-5b2ae87069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f4019-4be5-436f-aebd-5b2ae8706909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ourceLibrary" ma:index="18" nillable="true" ma:displayName="SourceLibrary" ma:internalName="SourceLibrary">
      <xsd:simpleType>
        <xsd:restriction base="dms:Text"/>
      </xsd:simpleType>
    </xsd:element>
    <xsd:element name="SourceUrl" ma:index="19" nillable="true" ma:displayName="SourceUrl" ma:internalName="Source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Year" ma:index="22" nillable="true" ma:displayName="Year" ma:format="Dropdown" ma:internalName="Year">
      <xsd:simpleType>
        <xsd:restriction base="dms:Choice"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Month" ma:index="23" nillable="true" ma:displayName="Month" ma:list="{3f0b7d03-1adc-42a0-8648-a4cb0f171e01}" ma:internalName="Month" ma:showField="Title" ma:web="70af4019-4be5-436f-aebd-5b2ae8706909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3ae54-dbe0-434b-b26e-57eb8817f1f4" elementFormDefault="qualified">
    <xsd:import namespace="http://schemas.microsoft.com/office/2006/documentManagement/types"/>
    <xsd:import namespace="http://schemas.microsoft.com/office/infopath/2007/PartnerControls"/>
    <xsd:element name="HomeCare_x0020_Type" ma:index="20" nillable="true" ma:displayName="HomeCare Type" ma:list="{22f16c81-6756-4682-b4a4-6d71343fab9e}" ma:internalName="HomeCare_x0020_Type" ma:showField="Title">
      <xsd:simpleType>
        <xsd:restriction base="dms:Lookup"/>
      </xsd:simpleType>
    </xsd:element>
    <xsd:element name="Area" ma:index="21" nillable="true" ma:displayName="Area" ma:list="{2541eda8-f9b1-439b-8f86-1ce1e80ece21}" ma:internalName="Area" ma:showField="Title">
      <xsd:simpleType>
        <xsd:restriction base="dms:Lookup"/>
      </xsd:simpleType>
    </xsd:element>
    <xsd:element name="Homecare_x0020_Workstream" ma:index="24" nillable="true" ma:displayName="Homecare Workstream" ma:list="{9836c76e-3517-4ae1-8c24-18bdd02bf8d6}" ma:internalName="Homecare_x0020_Workstream" ma:showField="Title">
      <xsd:simpleType>
        <xsd:restriction base="dms:Lookup"/>
      </xsd:simpleType>
    </xsd:element>
    <xsd:element name="project_x002f_service_x0020_area" ma:index="25" nillable="true" ma:displayName="project/service area" ma:list="{def258f2-4fa9-4337-bf81-995116592dec}" ma:internalName="project_x002f_service_x0020_area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Document Category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691f71b9-b64f-4844-8bf8-0e85b55a74e6" ContentTypeId="0x010100D0E410EB176E0C49978577D0663BF56713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f_service_x0020_area xmlns="5f93ae54-dbe0-434b-b26e-57eb8817f1f4" xsi:nil="true"/>
    <Area xmlns="5f93ae54-dbe0-434b-b26e-57eb8817f1f4" xsi:nil="true"/>
    <Year xmlns="70af4019-4be5-436f-aebd-5b2ae8706909">2021</Year>
    <TaxCatchAll xmlns="0edbdf58-cbf2-428a-80ab-aedffcd2a497">
      <Value>17</Value>
      <Value>9</Value>
      <Value>31</Value>
    </TaxCatchAll>
    <SourceLibrary xmlns="70af4019-4be5-436f-aebd-5b2ae8706909">HomeCare</SourceLibrary>
    <Protective_x0020_Marking xmlns="0edbdf58-cbf2-428a-80ab-aedffcd2a497">OFFICIAL – DISCLOSABLE</Protective_x0020_Marking>
    <Homecare_x0020_Workstream xmlns="5f93ae54-dbe0-434b-b26e-57eb8817f1f4" xsi:nil="true"/>
    <SourceUrl xmlns="70af4019-4be5-436f-aebd-5b2ae8706909">
      <Url>https://services.escc.gov.uk/sites/ASCSCSM/HomeCare</Url>
      <Description>https://services.escc.gov.uk/sites/ASCSCSM/HomeCare</Description>
    </SourceUrl>
    <HomeCare_x0020_Type xmlns="5f93ae54-dbe0-434b-b26e-57eb8817f1f4" xsi:nil="true"/>
    <Month xmlns="70af4019-4be5-436f-aebd-5b2ae8706909" xsi:nil="true"/>
    <Document_x0020_Date xmlns="0edbdf58-cbf2-428a-80ab-aedffcd2a497">2021-10-17T23:00:00+00:00</Document_x0020_Date>
    <Document_x0020_Owner xmlns="0edbdf58-cbf2-428a-80ab-aedffcd2a497">
      <UserInfo>
        <DisplayName>Jemma Measor</DisplayName>
        <AccountId>66</AccountId>
        <AccountType/>
      </UserInfo>
    </Document_x0020_Owner>
    <_dlc_DocId xmlns="70af4019-4be5-436f-aebd-5b2ae8706909">ASCSCSM-2131151835-557</_dlc_DocId>
    <_dlc_DocIdUrl xmlns="70af4019-4be5-436f-aebd-5b2ae8706909">
      <Url>https://services.escc.gov.uk/sites/ASCSCSM/_layouts/15/DocIdRedir.aspx?ID=ASCSCSM-2131151835-557</Url>
      <Description>ASCSCSM-2131151835-557</Description>
    </_dlc_DocIdUrl>
    <f7cb129e329c4afea658e45faf698a77 xmlns="0edbdf58-cbf2-428a-80ab-aedffcd2a4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60d7f3af-a258-4935-ab78-a42337e5885d</TermId>
        </TermInfo>
      </Terms>
    </f7cb129e329c4afea658e45faf698a77>
  </documentManagement>
</p:properties>
</file>

<file path=customXml/itemProps1.xml><?xml version="1.0" encoding="utf-8"?>
<ds:datastoreItem xmlns:ds="http://schemas.openxmlformats.org/officeDocument/2006/customXml" ds:itemID="{5D1654AE-F1BF-4A95-9A1D-F6F9074B62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dbdf58-cbf2-428a-80ab-aedffcd2a497"/>
    <ds:schemaRef ds:uri="70af4019-4be5-436f-aebd-5b2ae8706909"/>
    <ds:schemaRef ds:uri="5f93ae54-dbe0-434b-b26e-57eb8817f1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51B4A6-DCB8-4960-A598-24D7913C4D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37B302-C124-4D86-A378-25A7DB93C2E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D80779F-C216-46A8-A43A-C0B66BD69A3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42F37915-442B-4BAA-85D6-859B481AF76D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70af4019-4be5-436f-aebd-5b2ae8706909"/>
    <ds:schemaRef ds:uri="0edbdf58-cbf2-428a-80ab-aedffcd2a497"/>
    <ds:schemaRef ds:uri="http://purl.org/dc/dcmitype/"/>
    <ds:schemaRef ds:uri="5f93ae54-dbe0-434b-b26e-57eb8817f1f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7114</TotalTime>
  <Words>2483</Words>
  <Application>Microsoft Office PowerPoint</Application>
  <PresentationFormat>On-screen Show (4:3)</PresentationFormat>
  <Paragraphs>336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Browallia New</vt:lpstr>
      <vt:lpstr>Calibri</vt:lpstr>
      <vt:lpstr>Symbol</vt:lpstr>
      <vt:lpstr>1_Corporate Training Presentation</vt:lpstr>
      <vt:lpstr>Home Care Service model</vt:lpstr>
      <vt:lpstr>Home Care Service Outcomes</vt:lpstr>
      <vt:lpstr>Key features of the home care model</vt:lpstr>
      <vt:lpstr>Lead Provider Model</vt:lpstr>
      <vt:lpstr>Current Home Care Areas</vt:lpstr>
      <vt:lpstr>Proposed Home Care Areas</vt:lpstr>
      <vt:lpstr>Office location</vt:lpstr>
      <vt:lpstr>Service Availability</vt:lpstr>
      <vt:lpstr>Response Times</vt:lpstr>
      <vt:lpstr>Payments</vt:lpstr>
      <vt:lpstr>Payment on Rostered Hours</vt:lpstr>
      <vt:lpstr>Staff wellbeing</vt:lpstr>
      <vt:lpstr>Behaviour that challenges service delivery</vt:lpstr>
      <vt:lpstr>Service Quality and Performance</vt:lpstr>
      <vt:lpstr>Procurement Approach</vt:lpstr>
      <vt:lpstr>Procurement Timetable</vt:lpstr>
      <vt:lpstr>Extra Care Housing   Key Elements </vt:lpstr>
      <vt:lpstr>Extra Care</vt:lpstr>
      <vt:lpstr>Extra Care: current picture</vt:lpstr>
      <vt:lpstr>Service Aims and Vision</vt:lpstr>
      <vt:lpstr>Partnership</vt:lpstr>
      <vt:lpstr>Service Availability</vt:lpstr>
      <vt:lpstr>Payments Model</vt:lpstr>
      <vt:lpstr>Balanced communities</vt:lpstr>
      <vt:lpstr>Outcomes</vt:lpstr>
      <vt:lpstr>Indicators and data collection</vt:lpstr>
      <vt:lpstr>Referrals and allocations process</vt:lpstr>
      <vt:lpstr>Landlords</vt:lpstr>
      <vt:lpstr>Benefits</vt:lpstr>
      <vt:lpstr>Transfer</vt:lpstr>
      <vt:lpstr>Procurement Approach</vt:lpstr>
      <vt:lpstr>HMP Lewes Care Services   Key Elements     </vt:lpstr>
      <vt:lpstr>HMP Lewes  care services model</vt:lpstr>
      <vt:lpstr>Service Quality and Performance</vt:lpstr>
      <vt:lpstr>Register interest</vt:lpstr>
    </vt:vector>
  </TitlesOfParts>
  <Company>East Sussex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</dc:title>
  <dc:creator>Phil Stone</dc:creator>
  <cp:lastModifiedBy>Ian Hearnden</cp:lastModifiedBy>
  <cp:revision>184</cp:revision>
  <cp:lastPrinted>2020-01-07T15:39:36Z</cp:lastPrinted>
  <dcterms:created xsi:type="dcterms:W3CDTF">2018-06-08T14:54:18Z</dcterms:created>
  <dcterms:modified xsi:type="dcterms:W3CDTF">2021-11-05T13:37:21Z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0x010100D0E410EB176E0C49978577D0663BF56713005D565106D4B85546BB2344F9D19071F5</vt:lpwstr>
  </property>
  <property fmtid="{D5CDD505-2E9C-101B-9397-08002B2CF9AE}" pid="4" name="Training">
    <vt:lpwstr>31;#Presentation|60d7f3af-a258-4935-ab78-a42337e5885d</vt:lpwstr>
  </property>
  <property fmtid="{D5CDD505-2E9C-101B-9397-08002B2CF9AE}" pid="5" name="_dlc_policyId">
    <vt:lpwstr/>
  </property>
  <property fmtid="{D5CDD505-2E9C-101B-9397-08002B2CF9AE}" pid="6" name="ItemRetentionFormula">
    <vt:lpwstr/>
  </property>
  <property fmtid="{D5CDD505-2E9C-101B-9397-08002B2CF9AE}" pid="7" name="_dlc_DocIdItemGuid">
    <vt:lpwstr>7ffc5ff7-67c8-4b8b-a993-fec9cbe9ccfe</vt:lpwstr>
  </property>
  <property fmtid="{D5CDD505-2E9C-101B-9397-08002B2CF9AE}" pid="8" name="f7cb129e329c4afea658e45faf698a77">
    <vt:lpwstr>Presentation|60d7f3af-a258-4935-ab78-a42337e5885d</vt:lpwstr>
  </property>
  <property fmtid="{D5CDD505-2E9C-101B-9397-08002B2CF9AE}" pid="9" name="Administration Document Type">
    <vt:lpwstr>17;#Briefing|19c9d4f4-dc26-4b82-bdb5-36879eae187a</vt:lpwstr>
  </property>
  <property fmtid="{D5CDD505-2E9C-101B-9397-08002B2CF9AE}" pid="10" name="ia40b914e86141268670d7c54bc5df15">
    <vt:lpwstr>Briefing|19c9d4f4-dc26-4b82-bdb5-36879eae187a</vt:lpwstr>
  </property>
  <property fmtid="{D5CDD505-2E9C-101B-9397-08002B2CF9AE}" pid="11" name="Project Management Document Type">
    <vt:lpwstr>9;#Highlight Report|fe72e4bc-5d12-4e02-ae0a-c51ac7762acd</vt:lpwstr>
  </property>
  <property fmtid="{D5CDD505-2E9C-101B-9397-08002B2CF9AE}" pid="12" name="j5b1618db7f54834b043ba6986764825">
    <vt:lpwstr>Highlight Report|fe72e4bc-5d12-4e02-ae0a-c51ac7762acd</vt:lpwstr>
  </property>
</Properties>
</file>