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Ex1.xml" ContentType="application/vnd.ms-office.chartex+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sldIdLst>
    <p:sldId id="256"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97">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FEF9F4"/>
    <a:srgbClr val="FEF4EC"/>
    <a:srgbClr val="F8F7F2"/>
    <a:srgbClr val="CC6600"/>
    <a:srgbClr val="FFFFCC"/>
    <a:srgbClr val="F5FBA7"/>
    <a:srgbClr val="6B6B6B"/>
    <a:srgbClr val="5BFFA5"/>
    <a:srgbClr val="C8FC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47" autoAdjust="0"/>
    <p:restoredTop sz="86385" autoAdjust="0"/>
  </p:normalViewPr>
  <p:slideViewPr>
    <p:cSldViewPr>
      <p:cViewPr varScale="1">
        <p:scale>
          <a:sx n="95" d="100"/>
          <a:sy n="95" d="100"/>
        </p:scale>
        <p:origin x="84" y="78"/>
      </p:cViewPr>
      <p:guideLst>
        <p:guide orient="horz" pos="1797"/>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theme" Target="theme/theme1.xml"/><Relationship Id="rId5" Type="http://schemas.openxmlformats.org/officeDocument/2006/relationships/customXml" Target="../customXml/item5.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Ex1.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oleObject" Target="file:///\\eschdata\MelanieD$\Desktop\Continuing%20the%20conversation%20about%20alcohol%20export-2020-09-02-14-26-27%20(1).xlsx" TargetMode="External"/><Relationship Id="rId4"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242475163905163E-2"/>
          <c:y val="9.2078178789854137E-2"/>
          <c:w val="0.93055999117212196"/>
          <c:h val="0.81584364242029173"/>
        </c:manualLayout>
      </c:layout>
      <c:barChart>
        <c:barDir val="bar"/>
        <c:grouping val="clustered"/>
        <c:varyColors val="0"/>
        <c:ser>
          <c:idx val="0"/>
          <c:order val="0"/>
          <c:spPr>
            <a:solidFill>
              <a:schemeClr val="accent6"/>
            </a:solidFill>
            <a:ln>
              <a:noFill/>
            </a:ln>
            <a:effectLst/>
          </c:spPr>
          <c:invertIfNegative val="0"/>
          <c:dLbls>
            <c:dLbl>
              <c:idx val="0"/>
              <c:tx>
                <c:rich>
                  <a:bodyPr/>
                  <a:lstStyle/>
                  <a:p>
                    <a:r>
                      <a:rPr lang="en-GB" baseline="0" dirty="0"/>
                      <a:t>I feel safe in pubs and bars </a:t>
                    </a:r>
                    <a:fld id="{4C8A30DE-E6E4-49CA-A045-7D9B14E973A3}" type="VALUE">
                      <a:rPr lang="en-GB" b="1" baseline="0"/>
                      <a:pPr/>
                      <a:t>[VALUE]</a:t>
                    </a:fld>
                    <a:endParaRPr lang="en-GB" baseline="0" dirty="0"/>
                  </a:p>
                </c:rich>
              </c:tx>
              <c:dLblPos val="ctr"/>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9D0B-4A58-8C48-55F86820F0E6}"/>
                </c:ext>
              </c:extLst>
            </c:dLbl>
            <c:dLbl>
              <c:idx val="1"/>
              <c:tx>
                <c:rich>
                  <a:bodyPr rot="0" spcFirstLastPara="1" vertOverflow="ellipsis" vert="horz" wrap="square" lIns="38100" tIns="19050" rIns="38100" bIns="19050" anchor="ctr" anchorCtr="1">
                    <a:noAutofit/>
                  </a:bodyPr>
                  <a:lstStyle/>
                  <a:p>
                    <a:pPr>
                      <a:defRPr sz="1050" b="0" i="0" u="none" strike="noStrike" kern="1200" baseline="0">
                        <a:solidFill>
                          <a:schemeClr val="tx1"/>
                        </a:solidFill>
                        <a:latin typeface="+mn-lt"/>
                        <a:ea typeface="+mn-ea"/>
                        <a:cs typeface="+mn-cs"/>
                      </a:defRPr>
                    </a:pPr>
                    <a:r>
                      <a:rPr lang="en-GB" sz="1050" b="0" baseline="0" dirty="0">
                        <a:solidFill>
                          <a:schemeClr val="tx1"/>
                        </a:solidFill>
                      </a:rPr>
                      <a:t>I feel safe in pubs and bars </a:t>
                    </a:r>
                    <a:fld id="{A5DBDE50-D6E0-4AE0-9DB8-963082FC5AD7}" type="VALUE">
                      <a:rPr lang="en-GB" sz="1050" b="1" baseline="0">
                        <a:solidFill>
                          <a:schemeClr val="tx1"/>
                        </a:solidFill>
                      </a:rPr>
                      <a:pPr>
                        <a:defRPr sz="1050">
                          <a:solidFill>
                            <a:schemeClr val="tx1"/>
                          </a:solidFill>
                        </a:defRPr>
                      </a:pPr>
                      <a:t>[VALUE]</a:t>
                    </a:fld>
                    <a:endParaRPr lang="en-GB" sz="1050" b="0" baseline="0" dirty="0">
                      <a:solidFill>
                        <a:schemeClr val="tx1"/>
                      </a:solidFill>
                    </a:endParaRPr>
                  </a:p>
                </c:rich>
              </c:tx>
              <c:spPr>
                <a:noFill/>
                <a:ln>
                  <a:noFill/>
                </a:ln>
                <a:effectLst/>
              </c:spPr>
              <c:txPr>
                <a:bodyPr rot="0" spcFirstLastPara="1" vertOverflow="ellipsis" vert="horz" wrap="square" lIns="38100" tIns="19050" rIns="38100" bIns="19050" anchor="ctr" anchorCtr="1">
                  <a:noAutofit/>
                </a:bodyPr>
                <a:lstStyle/>
                <a:p>
                  <a:pPr>
                    <a:defRPr sz="1050" b="0" i="0" u="none" strike="noStrike" kern="1200" baseline="0">
                      <a:solidFill>
                        <a:schemeClr val="tx1"/>
                      </a:solidFill>
                      <a:latin typeface="+mn-lt"/>
                      <a:ea typeface="+mn-ea"/>
                      <a:cs typeface="+mn-cs"/>
                    </a:defRPr>
                  </a:pPr>
                  <a:endParaRPr lang="en-US"/>
                </a:p>
              </c:txPr>
              <c:dLblPos val="ctr"/>
              <c:showLegendKey val="0"/>
              <c:showVal val="1"/>
              <c:showCatName val="1"/>
              <c:showSerName val="0"/>
              <c:showPercent val="0"/>
              <c:showBubbleSize val="0"/>
              <c:extLst>
                <c:ext xmlns:c15="http://schemas.microsoft.com/office/drawing/2012/chart" uri="{CE6537A1-D6FC-4f65-9D91-7224C49458BB}">
                  <c15:layout>
                    <c:manualLayout>
                      <c:w val="0.49097988203151544"/>
                      <c:h val="0.28301681596689665"/>
                    </c:manualLayout>
                  </c15:layout>
                  <c15:dlblFieldTable/>
                  <c15:showDataLabelsRange val="0"/>
                </c:ext>
                <c:ext xmlns:c16="http://schemas.microsoft.com/office/drawing/2014/chart" uri="{C3380CC4-5D6E-409C-BE32-E72D297353CC}">
                  <c16:uniqueId val="{00000001-9D0B-4A58-8C48-55F86820F0E6}"/>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ctr"/>
            <c:showLegendKey val="0"/>
            <c:showVal val="1"/>
            <c:showCatName val="1"/>
            <c:showSerName val="0"/>
            <c:showPercent val="0"/>
            <c:showBubbleSize val="0"/>
            <c:showLeaderLines val="0"/>
            <c:extLst>
              <c:ext xmlns:c15="http://schemas.microsoft.com/office/drawing/2012/chart" uri="{CE6537A1-D6FC-4f65-9D91-7224C49458BB}">
                <c15:showLeaderLines val="0"/>
              </c:ext>
            </c:extLst>
          </c:dLbls>
          <c:cat>
            <c:strRef>
              <c:f>Sheet2!$A$44:$A$45</c:f>
              <c:strCache>
                <c:ptCount val="2"/>
                <c:pt idx="0">
                  <c:v>I feel safe in pubs/bars since they reopened after lockdown</c:v>
                </c:pt>
                <c:pt idx="1">
                  <c:v>I felt safe in pubs/bars before Covid-19</c:v>
                </c:pt>
              </c:strCache>
            </c:strRef>
          </c:cat>
          <c:val>
            <c:numRef>
              <c:f>Sheet2!$B$44:$B$45</c:f>
              <c:numCache>
                <c:formatCode>0%</c:formatCode>
                <c:ptCount val="2"/>
                <c:pt idx="0">
                  <c:v>0.41</c:v>
                </c:pt>
                <c:pt idx="1">
                  <c:v>0.95</c:v>
                </c:pt>
              </c:numCache>
            </c:numRef>
          </c:val>
          <c:extLst>
            <c:ext xmlns:c16="http://schemas.microsoft.com/office/drawing/2014/chart" uri="{C3380CC4-5D6E-409C-BE32-E72D297353CC}">
              <c16:uniqueId val="{00000002-9D0B-4A58-8C48-55F86820F0E6}"/>
            </c:ext>
          </c:extLst>
        </c:ser>
        <c:dLbls>
          <c:showLegendKey val="0"/>
          <c:showVal val="0"/>
          <c:showCatName val="0"/>
          <c:showSerName val="0"/>
          <c:showPercent val="0"/>
          <c:showBubbleSize val="0"/>
        </c:dLbls>
        <c:gapWidth val="25"/>
        <c:overlap val="12"/>
        <c:axId val="2124289744"/>
        <c:axId val="2011492480"/>
      </c:barChart>
      <c:catAx>
        <c:axId val="2124289744"/>
        <c:scaling>
          <c:orientation val="minMax"/>
        </c:scaling>
        <c:delete val="1"/>
        <c:axPos val="l"/>
        <c:numFmt formatCode="General" sourceLinked="1"/>
        <c:majorTickMark val="none"/>
        <c:minorTickMark val="none"/>
        <c:tickLblPos val="nextTo"/>
        <c:crossAx val="2011492480"/>
        <c:crosses val="autoZero"/>
        <c:auto val="1"/>
        <c:lblAlgn val="ctr"/>
        <c:lblOffset val="100"/>
        <c:noMultiLvlLbl val="0"/>
      </c:catAx>
      <c:valAx>
        <c:axId val="2011492480"/>
        <c:scaling>
          <c:orientation val="minMax"/>
        </c:scaling>
        <c:delete val="1"/>
        <c:axPos val="b"/>
        <c:numFmt formatCode="0%" sourceLinked="1"/>
        <c:majorTickMark val="none"/>
        <c:minorTickMark val="none"/>
        <c:tickLblPos val="nextTo"/>
        <c:crossAx val="21242897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Sheet2!$E$3:$E$9</cx:f>
        <cx:lvl ptCount="7">
          <cx:pt idx="0">Every day</cx:pt>
          <cx:pt idx="1">A few times a week</cx:pt>
          <cx:pt idx="2">Once a week</cx:pt>
          <cx:pt idx="3">Weekends only</cx:pt>
          <cx:pt idx="4">A few times a month</cx:pt>
          <cx:pt idx="5">Occasionally</cx:pt>
          <cx:pt idx="6">Never</cx:pt>
        </cx:lvl>
      </cx:strDim>
      <cx:numDim type="size">
        <cx:f>Sheet2!$F$3:$F$9</cx:f>
        <cx:lvl ptCount="7" formatCode="0%">
          <cx:pt idx="0">0.10563947633434037</cx:pt>
          <cx:pt idx="1">0.40140986908358511</cx:pt>
          <cx:pt idx="2">0.084491440080563945</cx:pt>
          <cx:pt idx="3">0.028197381671701913</cx:pt>
          <cx:pt idx="4">0.091540785498489416</cx:pt>
          <cx:pt idx="5">0.18308157099697883</cx:pt>
          <cx:pt idx="6">0.10563947633434037</cx:pt>
        </cx:lvl>
      </cx:numDim>
    </cx:data>
  </cx:chartData>
  <cx:chart>
    <cx:plotArea>
      <cx:plotAreaRegion>
        <cx:series layoutId="treemap" uniqueId="{C5791033-3E63-41F7-A3D9-9A44F77912E4}">
          <cx:spPr>
            <a:ln>
              <a:solidFill>
                <a:schemeClr val="tx1"/>
              </a:solidFill>
            </a:ln>
          </cx:spPr>
          <cx:dataPt idx="0">
            <cx:spPr>
              <a:solidFill>
                <a:srgbClr val="F0904E"/>
              </a:solidFill>
            </cx:spPr>
          </cx:dataPt>
          <cx:dataPt idx="1">
            <cx:spPr>
              <a:solidFill>
                <a:srgbClr val="ED7D31">
                  <a:lumMod val="20000"/>
                  <a:lumOff val="80000"/>
                </a:srgbClr>
              </a:solidFill>
            </cx:spPr>
          </cx:dataPt>
          <cx:dataPt idx="3">
            <cx:spPr>
              <a:solidFill>
                <a:srgbClr val="F3AE69"/>
              </a:solidFill>
            </cx:spPr>
          </cx:dataPt>
          <cx:dataPt idx="4">
            <cx:spPr>
              <a:solidFill>
                <a:srgbClr val="F9D6BF"/>
              </a:solidFill>
            </cx:spPr>
          </cx:dataPt>
          <cx:dataPt idx="5">
            <cx:spPr>
              <a:solidFill>
                <a:srgbClr val="F5BB93"/>
              </a:solidFill>
            </cx:spPr>
          </cx:dataPt>
          <cx:dataPt idx="6">
            <cx:spPr>
              <a:solidFill>
                <a:srgbClr val="ED7D31">
                  <a:lumMod val="40000"/>
                  <a:lumOff val="60000"/>
                </a:srgbClr>
              </a:solidFill>
            </cx:spPr>
          </cx:dataPt>
          <cx:dataLabels pos="inEnd">
            <cx:txPr>
              <a:bodyPr spcFirstLastPara="1" vertOverflow="ellipsis" horzOverflow="overflow" wrap="square" lIns="0" tIns="0" rIns="0" bIns="0" anchor="ctr" anchorCtr="1"/>
              <a:lstStyle/>
              <a:p>
                <a:pPr algn="ctr" rtl="0">
                  <a:defRPr>
                    <a:solidFill>
                      <a:sysClr val="windowText" lastClr="000000"/>
                    </a:solidFill>
                  </a:defRPr>
                </a:pPr>
                <a:endParaRPr lang="en-US" sz="900" b="0" i="0" u="none" strike="noStrike" baseline="0">
                  <a:solidFill>
                    <a:sysClr val="windowText" lastClr="000000"/>
                  </a:solidFill>
                  <a:latin typeface="Calibri" panose="020F0502020204030204"/>
                </a:endParaRPr>
              </a:p>
            </cx:txPr>
            <cx:visibility seriesName="0" categoryName="1" value="1"/>
            <cx:separator> </cx:separator>
            <cx:dataLabel idx="1">
              <cx:txPr>
                <a:bodyPr spcFirstLastPara="1" vertOverflow="ellipsis" horzOverflow="overflow" wrap="square" lIns="0" tIns="0" rIns="0" bIns="0" anchor="ctr" anchorCtr="1"/>
                <a:lstStyle/>
                <a:p>
                  <a:pPr algn="ctr" rtl="0">
                    <a:defRPr>
                      <a:solidFill>
                        <a:schemeClr val="tx1"/>
                      </a:solidFill>
                    </a:defRPr>
                  </a:pPr>
                  <a:r>
                    <a:rPr lang="en-US" sz="900" b="0" i="0" u="none" strike="noStrike" baseline="0">
                      <a:solidFill>
                        <a:schemeClr val="tx1"/>
                      </a:solidFill>
                      <a:latin typeface="Calibri" panose="020F0502020204030204"/>
                    </a:rPr>
                    <a:t>A few times a week 40%</a:t>
                  </a:r>
                </a:p>
              </cx:txPr>
              <cx:visibility seriesName="0" categoryName="1" value="1"/>
              <cx:separator> </cx:separator>
            </cx:dataLabel>
            <cx:dataLabel idx="3">
              <cx:txPr>
                <a:bodyPr spcFirstLastPara="1" vertOverflow="ellipsis" horzOverflow="overflow" wrap="square" lIns="0" tIns="0" rIns="0" bIns="0" anchor="ctr" anchorCtr="1"/>
                <a:lstStyle/>
                <a:p>
                  <a:pPr algn="ctr" rtl="0">
                    <a:defRPr sz="900">
                      <a:solidFill>
                        <a:schemeClr val="tx1"/>
                      </a:solidFill>
                    </a:defRPr>
                  </a:pPr>
                  <a:r>
                    <a:rPr lang="en-US" sz="900" b="0" i="0" u="none" strike="noStrike" baseline="0">
                      <a:solidFill>
                        <a:schemeClr val="tx1"/>
                      </a:solidFill>
                      <a:latin typeface="Calibri" panose="020F0502020204030204"/>
                    </a:rPr>
                    <a:t>Weekends only 3%</a:t>
                  </a:r>
                </a:p>
              </cx:txPr>
              <cx:visibility seriesName="0" categoryName="1" value="1"/>
              <cx:separator> </cx:separator>
            </cx:dataLabel>
          </cx:dataLabels>
          <cx:dataId val="0"/>
          <cx:layoutPr>
            <cx:parentLabelLayout val="overlapping"/>
          </cx:layoutPr>
        </cx:series>
      </cx:plotAreaRegion>
    </cx:plotArea>
  </cx:chart>
  <cx:clrMapOvr bg1="lt1" tx1="dk1" bg2="lt2" tx2="dk2" accent1="accent1" accent2="accent2" accent3="accent3" accent4="accent4" accent5="accent5" accent6="accent6" hlink="hlink" folHlink="folHlink"/>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412">
  <cs:axisTitle>
    <cs:lnRef idx="0"/>
    <cs:fillRef idx="0"/>
    <cs:effectRef idx="0"/>
    <cs:fontRef idx="minor">
      <a:schemeClr val="tx1">
        <a:lumMod val="50000"/>
        <a:lumOff val="50000"/>
      </a:schemeClr>
    </cs:fontRef>
    <cs:spPr>
      <a:solidFill>
        <a:schemeClr val="bg1">
          <a:lumMod val="85000"/>
        </a:schemeClr>
      </a:solidFill>
      <a:ln>
        <a:solidFill>
          <a:schemeClr val="bg1">
            <a:lumMod val="75000"/>
          </a:schemeClr>
        </a:solidFill>
      </a:ln>
    </cs:spPr>
    <cs:defRPr sz="900"/>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cs:chartArea>
  <cs:dataLabel>
    <cs:lnRef idx="0"/>
    <cs:fillRef idx="0"/>
    <cs:effectRef idx="0"/>
    <cs:fontRef idx="minor">
      <a:schemeClr val="tx1">
        <a:lumMod val="50000"/>
        <a:lumOff val="50000"/>
      </a:schemeClr>
    </cs:fontRef>
    <cs:defRPr sz="900"/>
  </cs:dataLabel>
  <cs:dataLabelCallout>
    <cs:lnRef idx="0"/>
    <cs:fillRef idx="0"/>
    <cs:effectRef idx="0"/>
    <cs:fontRef idx="minor">
      <a:schemeClr val="dk1">
        <a:lumMod val="50000"/>
        <a:lumOff val="50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ln w="9525" cap="flat" cmpd="sng" algn="ctr">
        <a:solidFill>
          <a:schemeClr val="phClr">
            <a:alpha val="50000"/>
          </a:schemeClr>
        </a:solidFill>
        <a:round/>
      </a:ln>
    </cs:spPr>
  </cs:dataPoint>
  <cs:dataPoint3D>
    <cs:lnRef idx="0">
      <cs:styleClr val="auto"/>
    </cs:lnRef>
    <cs:fillRef idx="0">
      <cs:styleClr val="auto"/>
    </cs:fillRef>
    <cs:effectRef idx="0"/>
    <cs:fontRef idx="minor">
      <a:schemeClr val="dk1"/>
    </cs:fontRef>
    <cs:spPr>
      <a:solidFill>
        <a:schemeClr val="phClr"/>
      </a:solidFill>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4"/>
  <cs:dataPointWireframe>
    <cs:lnRef idx="0">
      <cs:styleClr val="auto"/>
    </cs:lnRef>
    <cs:fillRef idx="0"/>
    <cs:effectRef idx="0"/>
    <cs:fontRef idx="minor">
      <a:schemeClr val="dk1"/>
    </cs:fontRef>
    <cs:spPr>
      <a:ln w="2857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15000"/>
            <a:lumOff val="85000"/>
            <a:lumOff val="10000"/>
          </a:schemeClr>
        </a:solidFill>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50000"/>
        <a:lumOff val="50000"/>
      </a:schemeClr>
    </cs:fontRef>
    <cs:defRPr sz="9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dk1"/>
    </cs:fontRef>
    <cs:spPr>
      <a:ln w="9525" cap="flat">
        <a:solidFill>
          <a:srgbClr val="D9D9D9"/>
        </a:solidFill>
        <a:round/>
      </a:ln>
    </cs:spPr>
  </cs:seriesLine>
  <cs:title>
    <cs:lnRef idx="0"/>
    <cs:fillRef idx="0"/>
    <cs:effectRef idx="0"/>
    <cs:fontRef idx="minor">
      <a:schemeClr val="tx1">
        <a:lumMod val="50000"/>
        <a:lumOff val="50000"/>
      </a:schemeClr>
    </cs:fontRef>
    <cs:defRPr sz="1400" cap="none" spc="2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50000"/>
        <a:lumOff val="50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50000"/>
        <a:lumOff val="50000"/>
      </a:schemeClr>
    </cs:fontRef>
    <cs:defRPr sz="9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C7C1B1-B5D3-4EAB-A789-2CBF6079F360}" type="doc">
      <dgm:prSet loTypeId="urn:microsoft.com/office/officeart/2005/8/layout/venn3" loCatId="relationship" qsTypeId="urn:microsoft.com/office/officeart/2005/8/quickstyle/simple1" qsCatId="simple" csTypeId="urn:microsoft.com/office/officeart/2005/8/colors/accent6_2" csCatId="accent6" phldr="1"/>
      <dgm:spPr/>
      <dgm:t>
        <a:bodyPr/>
        <a:lstStyle/>
        <a:p>
          <a:endParaRPr lang="en-GB"/>
        </a:p>
      </dgm:t>
    </dgm:pt>
    <dgm:pt modelId="{201D35D3-9540-4BD6-A346-56890EDD41FA}">
      <dgm:prSet phldrT="[Text]"/>
      <dgm:spPr>
        <a:solidFill>
          <a:schemeClr val="accent6">
            <a:lumMod val="20000"/>
            <a:lumOff val="80000"/>
            <a:alpha val="50000"/>
          </a:schemeClr>
        </a:solidFill>
        <a:ln>
          <a:solidFill>
            <a:schemeClr val="tx1">
              <a:lumMod val="65000"/>
              <a:lumOff val="35000"/>
            </a:schemeClr>
          </a:solidFill>
        </a:ln>
      </dgm:spPr>
      <dgm:t>
        <a:bodyPr/>
        <a:lstStyle/>
        <a:p>
          <a:r>
            <a:rPr lang="en-GB"/>
            <a:t>Coping mechanism    </a:t>
          </a:r>
          <a:endParaRPr lang="en-GB" dirty="0"/>
        </a:p>
      </dgm:t>
    </dgm:pt>
    <dgm:pt modelId="{4357EF5E-4202-444B-BCFC-F39839BE12E4}" type="parTrans" cxnId="{5C83759B-DD06-4999-B129-35844712E686}">
      <dgm:prSet/>
      <dgm:spPr/>
      <dgm:t>
        <a:bodyPr/>
        <a:lstStyle/>
        <a:p>
          <a:endParaRPr lang="en-GB"/>
        </a:p>
      </dgm:t>
    </dgm:pt>
    <dgm:pt modelId="{5F3D8160-38EB-42DB-873C-78CD0E66398E}" type="sibTrans" cxnId="{5C83759B-DD06-4999-B129-35844712E686}">
      <dgm:prSet/>
      <dgm:spPr/>
      <dgm:t>
        <a:bodyPr/>
        <a:lstStyle/>
        <a:p>
          <a:endParaRPr lang="en-GB"/>
        </a:p>
      </dgm:t>
    </dgm:pt>
    <dgm:pt modelId="{FABD04B4-B18A-477C-932A-5B39F1EACF4D}">
      <dgm:prSet phldrT="[Text]"/>
      <dgm:spPr>
        <a:solidFill>
          <a:schemeClr val="accent6">
            <a:lumMod val="20000"/>
            <a:lumOff val="80000"/>
            <a:alpha val="50000"/>
          </a:schemeClr>
        </a:solidFill>
        <a:ln>
          <a:solidFill>
            <a:schemeClr val="tx1">
              <a:lumMod val="65000"/>
              <a:lumOff val="35000"/>
            </a:schemeClr>
          </a:solidFill>
        </a:ln>
      </dgm:spPr>
      <dgm:t>
        <a:bodyPr/>
        <a:lstStyle/>
        <a:p>
          <a:r>
            <a:rPr lang="en-GB" dirty="0"/>
            <a:t>Boredom</a:t>
          </a:r>
        </a:p>
      </dgm:t>
    </dgm:pt>
    <dgm:pt modelId="{C2B6404E-3E28-4453-AFF1-20A22CC97653}" type="parTrans" cxnId="{B501E1A0-2C7E-4FCD-8C4D-274527D1D0AB}">
      <dgm:prSet/>
      <dgm:spPr/>
      <dgm:t>
        <a:bodyPr/>
        <a:lstStyle/>
        <a:p>
          <a:endParaRPr lang="en-GB"/>
        </a:p>
      </dgm:t>
    </dgm:pt>
    <dgm:pt modelId="{E851062D-1346-46BA-834D-BBCEE96C8706}" type="sibTrans" cxnId="{B501E1A0-2C7E-4FCD-8C4D-274527D1D0AB}">
      <dgm:prSet/>
      <dgm:spPr/>
      <dgm:t>
        <a:bodyPr/>
        <a:lstStyle/>
        <a:p>
          <a:endParaRPr lang="en-GB"/>
        </a:p>
      </dgm:t>
    </dgm:pt>
    <dgm:pt modelId="{57D29D81-364C-4602-9D44-91325A8D6399}">
      <dgm:prSet phldrT="[Text]"/>
      <dgm:spPr>
        <a:solidFill>
          <a:schemeClr val="accent6">
            <a:lumMod val="20000"/>
            <a:lumOff val="80000"/>
            <a:alpha val="50000"/>
          </a:schemeClr>
        </a:solidFill>
        <a:ln>
          <a:solidFill>
            <a:schemeClr val="tx1">
              <a:lumMod val="65000"/>
              <a:lumOff val="35000"/>
            </a:schemeClr>
          </a:solidFill>
        </a:ln>
      </dgm:spPr>
      <dgm:t>
        <a:bodyPr/>
        <a:lstStyle/>
        <a:p>
          <a:r>
            <a:rPr lang="en-GB" dirty="0"/>
            <a:t>Something to do</a:t>
          </a:r>
        </a:p>
      </dgm:t>
    </dgm:pt>
    <dgm:pt modelId="{8B1F3DB9-A562-4DB5-805C-42EFA695CFE3}" type="parTrans" cxnId="{AD0BF521-8275-42A9-9DAB-BD3D9DF8B8BA}">
      <dgm:prSet/>
      <dgm:spPr/>
      <dgm:t>
        <a:bodyPr/>
        <a:lstStyle/>
        <a:p>
          <a:endParaRPr lang="en-GB"/>
        </a:p>
      </dgm:t>
    </dgm:pt>
    <dgm:pt modelId="{4DD338CE-78FF-4BF4-AC2D-68D85A272C5F}" type="sibTrans" cxnId="{AD0BF521-8275-42A9-9DAB-BD3D9DF8B8BA}">
      <dgm:prSet/>
      <dgm:spPr/>
      <dgm:t>
        <a:bodyPr/>
        <a:lstStyle/>
        <a:p>
          <a:endParaRPr lang="en-GB"/>
        </a:p>
      </dgm:t>
    </dgm:pt>
    <dgm:pt modelId="{8E132BD5-F7CF-4342-B8F4-46676CF8DE22}">
      <dgm:prSet phldrT="[Text]"/>
      <dgm:spPr>
        <a:solidFill>
          <a:schemeClr val="accent6">
            <a:lumMod val="20000"/>
            <a:lumOff val="80000"/>
            <a:alpha val="50000"/>
          </a:schemeClr>
        </a:solidFill>
        <a:ln>
          <a:solidFill>
            <a:schemeClr val="tx1">
              <a:lumMod val="65000"/>
              <a:lumOff val="35000"/>
            </a:schemeClr>
          </a:solidFill>
        </a:ln>
      </dgm:spPr>
      <dgm:t>
        <a:bodyPr/>
        <a:lstStyle/>
        <a:p>
          <a:r>
            <a:rPr lang="en-GB" dirty="0"/>
            <a:t>Isolation</a:t>
          </a:r>
        </a:p>
      </dgm:t>
    </dgm:pt>
    <dgm:pt modelId="{25C1B677-93BC-4299-B4F2-95B83735D58B}" type="parTrans" cxnId="{79135EDB-6EB5-4C0C-8AD4-7ADEA3A6301E}">
      <dgm:prSet/>
      <dgm:spPr/>
      <dgm:t>
        <a:bodyPr/>
        <a:lstStyle/>
        <a:p>
          <a:endParaRPr lang="en-GB"/>
        </a:p>
      </dgm:t>
    </dgm:pt>
    <dgm:pt modelId="{29A62D24-DAA5-4EEC-AF8C-346EFF8D30FE}" type="sibTrans" cxnId="{79135EDB-6EB5-4C0C-8AD4-7ADEA3A6301E}">
      <dgm:prSet/>
      <dgm:spPr/>
      <dgm:t>
        <a:bodyPr/>
        <a:lstStyle/>
        <a:p>
          <a:endParaRPr lang="en-GB"/>
        </a:p>
      </dgm:t>
    </dgm:pt>
    <dgm:pt modelId="{D1343464-41BD-4E60-B6CD-349FBE36705D}" type="pres">
      <dgm:prSet presAssocID="{B9C7C1B1-B5D3-4EAB-A789-2CBF6079F360}" presName="Name0" presStyleCnt="0">
        <dgm:presLayoutVars>
          <dgm:dir/>
          <dgm:resizeHandles val="exact"/>
        </dgm:presLayoutVars>
      </dgm:prSet>
      <dgm:spPr/>
    </dgm:pt>
    <dgm:pt modelId="{201FA6D3-2BD9-479A-AC00-626A16B99124}" type="pres">
      <dgm:prSet presAssocID="{201D35D3-9540-4BD6-A346-56890EDD41FA}" presName="Name5" presStyleLbl="vennNode1" presStyleIdx="0" presStyleCnt="4">
        <dgm:presLayoutVars>
          <dgm:bulletEnabled val="1"/>
        </dgm:presLayoutVars>
      </dgm:prSet>
      <dgm:spPr/>
    </dgm:pt>
    <dgm:pt modelId="{DC9D7988-0130-4E36-866F-1AD3BF882A84}" type="pres">
      <dgm:prSet presAssocID="{5F3D8160-38EB-42DB-873C-78CD0E66398E}" presName="space" presStyleCnt="0"/>
      <dgm:spPr/>
    </dgm:pt>
    <dgm:pt modelId="{5C41EA3E-B294-4142-B169-CA6A5C436E42}" type="pres">
      <dgm:prSet presAssocID="{FABD04B4-B18A-477C-932A-5B39F1EACF4D}" presName="Name5" presStyleLbl="vennNode1" presStyleIdx="1" presStyleCnt="4">
        <dgm:presLayoutVars>
          <dgm:bulletEnabled val="1"/>
        </dgm:presLayoutVars>
      </dgm:prSet>
      <dgm:spPr/>
    </dgm:pt>
    <dgm:pt modelId="{998A97A0-005A-4543-9238-A54B047C1A2F}" type="pres">
      <dgm:prSet presAssocID="{E851062D-1346-46BA-834D-BBCEE96C8706}" presName="space" presStyleCnt="0"/>
      <dgm:spPr/>
    </dgm:pt>
    <dgm:pt modelId="{061A0EA7-3C53-4FAF-B47D-AC9DE831B645}" type="pres">
      <dgm:prSet presAssocID="{57D29D81-364C-4602-9D44-91325A8D6399}" presName="Name5" presStyleLbl="vennNode1" presStyleIdx="2" presStyleCnt="4">
        <dgm:presLayoutVars>
          <dgm:bulletEnabled val="1"/>
        </dgm:presLayoutVars>
      </dgm:prSet>
      <dgm:spPr/>
    </dgm:pt>
    <dgm:pt modelId="{CD18BD64-E537-4FC8-84AA-61C90C48349A}" type="pres">
      <dgm:prSet presAssocID="{4DD338CE-78FF-4BF4-AC2D-68D85A272C5F}" presName="space" presStyleCnt="0"/>
      <dgm:spPr/>
    </dgm:pt>
    <dgm:pt modelId="{17A7AA57-2FB1-4530-BB47-881B2FBBF458}" type="pres">
      <dgm:prSet presAssocID="{8E132BD5-F7CF-4342-B8F4-46676CF8DE22}" presName="Name5" presStyleLbl="vennNode1" presStyleIdx="3" presStyleCnt="4">
        <dgm:presLayoutVars>
          <dgm:bulletEnabled val="1"/>
        </dgm:presLayoutVars>
      </dgm:prSet>
      <dgm:spPr/>
    </dgm:pt>
  </dgm:ptLst>
  <dgm:cxnLst>
    <dgm:cxn modelId="{AD798C05-57F0-4430-BDC2-499EDC9C1840}" type="presOf" srcId="{B9C7C1B1-B5D3-4EAB-A789-2CBF6079F360}" destId="{D1343464-41BD-4E60-B6CD-349FBE36705D}" srcOrd="0" destOrd="0" presId="urn:microsoft.com/office/officeart/2005/8/layout/venn3"/>
    <dgm:cxn modelId="{24C3960B-BAE5-467F-BCF0-23CE052A268B}" type="presOf" srcId="{FABD04B4-B18A-477C-932A-5B39F1EACF4D}" destId="{5C41EA3E-B294-4142-B169-CA6A5C436E42}" srcOrd="0" destOrd="0" presId="urn:microsoft.com/office/officeart/2005/8/layout/venn3"/>
    <dgm:cxn modelId="{AD0BF521-8275-42A9-9DAB-BD3D9DF8B8BA}" srcId="{B9C7C1B1-B5D3-4EAB-A789-2CBF6079F360}" destId="{57D29D81-364C-4602-9D44-91325A8D6399}" srcOrd="2" destOrd="0" parTransId="{8B1F3DB9-A562-4DB5-805C-42EFA695CFE3}" sibTransId="{4DD338CE-78FF-4BF4-AC2D-68D85A272C5F}"/>
    <dgm:cxn modelId="{AE12B32F-6C6D-4737-8A90-B495B3A9100D}" type="presOf" srcId="{201D35D3-9540-4BD6-A346-56890EDD41FA}" destId="{201FA6D3-2BD9-479A-AC00-626A16B99124}" srcOrd="0" destOrd="0" presId="urn:microsoft.com/office/officeart/2005/8/layout/venn3"/>
    <dgm:cxn modelId="{49BB6437-C139-461E-82CA-BD603F3D9680}" type="presOf" srcId="{57D29D81-364C-4602-9D44-91325A8D6399}" destId="{061A0EA7-3C53-4FAF-B47D-AC9DE831B645}" srcOrd="0" destOrd="0" presId="urn:microsoft.com/office/officeart/2005/8/layout/venn3"/>
    <dgm:cxn modelId="{87524183-358A-40EC-963B-839AAB3CEC72}" type="presOf" srcId="{8E132BD5-F7CF-4342-B8F4-46676CF8DE22}" destId="{17A7AA57-2FB1-4530-BB47-881B2FBBF458}" srcOrd="0" destOrd="0" presId="urn:microsoft.com/office/officeart/2005/8/layout/venn3"/>
    <dgm:cxn modelId="{5C83759B-DD06-4999-B129-35844712E686}" srcId="{B9C7C1B1-B5D3-4EAB-A789-2CBF6079F360}" destId="{201D35D3-9540-4BD6-A346-56890EDD41FA}" srcOrd="0" destOrd="0" parTransId="{4357EF5E-4202-444B-BCFC-F39839BE12E4}" sibTransId="{5F3D8160-38EB-42DB-873C-78CD0E66398E}"/>
    <dgm:cxn modelId="{B501E1A0-2C7E-4FCD-8C4D-274527D1D0AB}" srcId="{B9C7C1B1-B5D3-4EAB-A789-2CBF6079F360}" destId="{FABD04B4-B18A-477C-932A-5B39F1EACF4D}" srcOrd="1" destOrd="0" parTransId="{C2B6404E-3E28-4453-AFF1-20A22CC97653}" sibTransId="{E851062D-1346-46BA-834D-BBCEE96C8706}"/>
    <dgm:cxn modelId="{79135EDB-6EB5-4C0C-8AD4-7ADEA3A6301E}" srcId="{B9C7C1B1-B5D3-4EAB-A789-2CBF6079F360}" destId="{8E132BD5-F7CF-4342-B8F4-46676CF8DE22}" srcOrd="3" destOrd="0" parTransId="{25C1B677-93BC-4299-B4F2-95B83735D58B}" sibTransId="{29A62D24-DAA5-4EEC-AF8C-346EFF8D30FE}"/>
    <dgm:cxn modelId="{AB42AB99-D33F-465C-B964-011BF81E6C74}" type="presParOf" srcId="{D1343464-41BD-4E60-B6CD-349FBE36705D}" destId="{201FA6D3-2BD9-479A-AC00-626A16B99124}" srcOrd="0" destOrd="0" presId="urn:microsoft.com/office/officeart/2005/8/layout/venn3"/>
    <dgm:cxn modelId="{1C84206B-3BCB-4B55-9550-4DB7234D190C}" type="presParOf" srcId="{D1343464-41BD-4E60-B6CD-349FBE36705D}" destId="{DC9D7988-0130-4E36-866F-1AD3BF882A84}" srcOrd="1" destOrd="0" presId="urn:microsoft.com/office/officeart/2005/8/layout/venn3"/>
    <dgm:cxn modelId="{0139CAA0-DCFE-44C5-8EC6-E6A6971A1124}" type="presParOf" srcId="{D1343464-41BD-4E60-B6CD-349FBE36705D}" destId="{5C41EA3E-B294-4142-B169-CA6A5C436E42}" srcOrd="2" destOrd="0" presId="urn:microsoft.com/office/officeart/2005/8/layout/venn3"/>
    <dgm:cxn modelId="{3071F40F-8FD4-4E3B-A9F6-F047B5F98B55}" type="presParOf" srcId="{D1343464-41BD-4E60-B6CD-349FBE36705D}" destId="{998A97A0-005A-4543-9238-A54B047C1A2F}" srcOrd="3" destOrd="0" presId="urn:microsoft.com/office/officeart/2005/8/layout/venn3"/>
    <dgm:cxn modelId="{336F6BF6-BC4D-4CF0-9866-AA94ECA6FFF8}" type="presParOf" srcId="{D1343464-41BD-4E60-B6CD-349FBE36705D}" destId="{061A0EA7-3C53-4FAF-B47D-AC9DE831B645}" srcOrd="4" destOrd="0" presId="urn:microsoft.com/office/officeart/2005/8/layout/venn3"/>
    <dgm:cxn modelId="{10B36B72-5B0F-40FB-AE1F-903522977B59}" type="presParOf" srcId="{D1343464-41BD-4E60-B6CD-349FBE36705D}" destId="{CD18BD64-E537-4FC8-84AA-61C90C48349A}" srcOrd="5" destOrd="0" presId="urn:microsoft.com/office/officeart/2005/8/layout/venn3"/>
    <dgm:cxn modelId="{8AA33CF6-B84E-4478-BBCE-44E07D660E2A}" type="presParOf" srcId="{D1343464-41BD-4E60-B6CD-349FBE36705D}" destId="{17A7AA57-2FB1-4530-BB47-881B2FBBF458}" srcOrd="6" destOrd="0" presId="urn:microsoft.com/office/officeart/2005/8/layout/venn3"/>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9C7C1B1-B5D3-4EAB-A789-2CBF6079F360}" type="doc">
      <dgm:prSet loTypeId="urn:microsoft.com/office/officeart/2005/8/layout/venn3" loCatId="relationship" qsTypeId="urn:microsoft.com/office/officeart/2005/8/quickstyle/simple1" qsCatId="simple" csTypeId="urn:microsoft.com/office/officeart/2005/8/colors/accent6_3" csCatId="accent6" phldr="1"/>
      <dgm:spPr/>
      <dgm:t>
        <a:bodyPr/>
        <a:lstStyle/>
        <a:p>
          <a:endParaRPr lang="en-GB"/>
        </a:p>
      </dgm:t>
    </dgm:pt>
    <dgm:pt modelId="{201D35D3-9540-4BD6-A346-56890EDD41FA}">
      <dgm:prSet phldrT="[Text]"/>
      <dgm:spPr/>
      <dgm:t>
        <a:bodyPr/>
        <a:lstStyle/>
        <a:p>
          <a:r>
            <a:rPr lang="en-GB" b="1">
              <a:latin typeface="Arial" panose="020B0604020202020204" pitchFamily="34" charset="0"/>
              <a:cs typeface="Arial" panose="020B0604020202020204" pitchFamily="34" charset="0"/>
            </a:rPr>
            <a:t>75% know where to go for help</a:t>
          </a:r>
          <a:endParaRPr lang="en-GB" b="1" dirty="0">
            <a:latin typeface="Arial" panose="020B0604020202020204" pitchFamily="34" charset="0"/>
            <a:cs typeface="Arial" panose="020B0604020202020204" pitchFamily="34" charset="0"/>
          </a:endParaRPr>
        </a:p>
      </dgm:t>
    </dgm:pt>
    <dgm:pt modelId="{4357EF5E-4202-444B-BCFC-F39839BE12E4}" type="parTrans" cxnId="{5C83759B-DD06-4999-B129-35844712E686}">
      <dgm:prSet/>
      <dgm:spPr/>
      <dgm:t>
        <a:bodyPr/>
        <a:lstStyle/>
        <a:p>
          <a:endParaRPr lang="en-GB">
            <a:solidFill>
              <a:schemeClr val="tx1">
                <a:lumMod val="65000"/>
                <a:lumOff val="35000"/>
              </a:schemeClr>
            </a:solidFill>
            <a:latin typeface="Arial" panose="020B0604020202020204" pitchFamily="34" charset="0"/>
            <a:cs typeface="Arial" panose="020B0604020202020204" pitchFamily="34" charset="0"/>
          </a:endParaRPr>
        </a:p>
      </dgm:t>
    </dgm:pt>
    <dgm:pt modelId="{5F3D8160-38EB-42DB-873C-78CD0E66398E}" type="sibTrans" cxnId="{5C83759B-DD06-4999-B129-35844712E686}">
      <dgm:prSet/>
      <dgm:spPr/>
      <dgm:t>
        <a:bodyPr/>
        <a:lstStyle/>
        <a:p>
          <a:endParaRPr lang="en-GB">
            <a:solidFill>
              <a:schemeClr val="tx1">
                <a:lumMod val="65000"/>
                <a:lumOff val="35000"/>
              </a:schemeClr>
            </a:solidFill>
            <a:latin typeface="Arial" panose="020B0604020202020204" pitchFamily="34" charset="0"/>
            <a:cs typeface="Arial" panose="020B0604020202020204" pitchFamily="34" charset="0"/>
          </a:endParaRPr>
        </a:p>
      </dgm:t>
    </dgm:pt>
    <dgm:pt modelId="{FABD04B4-B18A-477C-932A-5B39F1EACF4D}">
      <dgm:prSet phldrT="[Tex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GB">
              <a:latin typeface="Arial" panose="020B0604020202020204" pitchFamily="34" charset="0"/>
              <a:cs typeface="Arial" panose="020B0604020202020204" pitchFamily="34" charset="0"/>
            </a:rPr>
            <a:t>55% aware of One You  East Sussex </a:t>
          </a:r>
          <a:endParaRPr lang="en-GB" dirty="0">
            <a:latin typeface="Arial" panose="020B0604020202020204" pitchFamily="34" charset="0"/>
            <a:cs typeface="Arial" panose="020B0604020202020204" pitchFamily="34" charset="0"/>
          </a:endParaRPr>
        </a:p>
      </dgm:t>
    </dgm:pt>
    <dgm:pt modelId="{C2B6404E-3E28-4453-AFF1-20A22CC97653}" type="parTrans" cxnId="{B501E1A0-2C7E-4FCD-8C4D-274527D1D0AB}">
      <dgm:prSet/>
      <dgm:spPr/>
      <dgm:t>
        <a:bodyPr/>
        <a:lstStyle/>
        <a:p>
          <a:endParaRPr lang="en-GB">
            <a:solidFill>
              <a:schemeClr val="tx1">
                <a:lumMod val="65000"/>
                <a:lumOff val="35000"/>
              </a:schemeClr>
            </a:solidFill>
            <a:latin typeface="Arial" panose="020B0604020202020204" pitchFamily="34" charset="0"/>
            <a:cs typeface="Arial" panose="020B0604020202020204" pitchFamily="34" charset="0"/>
          </a:endParaRPr>
        </a:p>
      </dgm:t>
    </dgm:pt>
    <dgm:pt modelId="{E851062D-1346-46BA-834D-BBCEE96C8706}" type="sibTrans" cxnId="{B501E1A0-2C7E-4FCD-8C4D-274527D1D0AB}">
      <dgm:prSet/>
      <dgm:spPr/>
      <dgm:t>
        <a:bodyPr/>
        <a:lstStyle/>
        <a:p>
          <a:endParaRPr lang="en-GB">
            <a:solidFill>
              <a:schemeClr val="tx1">
                <a:lumMod val="65000"/>
                <a:lumOff val="35000"/>
              </a:schemeClr>
            </a:solidFill>
            <a:latin typeface="Arial" panose="020B0604020202020204" pitchFamily="34" charset="0"/>
            <a:cs typeface="Arial" panose="020B0604020202020204" pitchFamily="34" charset="0"/>
          </a:endParaRPr>
        </a:p>
      </dgm:t>
    </dgm:pt>
    <dgm:pt modelId="{57D29D81-364C-4602-9D44-91325A8D6399}">
      <dgm:prSet phldrT="[Text]"/>
      <dgm:spPr/>
      <dgm:t>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GB">
              <a:latin typeface="Arial" panose="020B0604020202020204" pitchFamily="34" charset="0"/>
              <a:cs typeface="Arial" panose="020B0604020202020204" pitchFamily="34" charset="0"/>
            </a:rPr>
            <a:t>46% have employee assistance at work</a:t>
          </a:r>
        </a:p>
        <a:p>
          <a:endParaRPr lang="en-GB" dirty="0">
            <a:latin typeface="Arial" panose="020B0604020202020204" pitchFamily="34" charset="0"/>
            <a:cs typeface="Arial" panose="020B0604020202020204" pitchFamily="34" charset="0"/>
          </a:endParaRPr>
        </a:p>
      </dgm:t>
    </dgm:pt>
    <dgm:pt modelId="{8B1F3DB9-A562-4DB5-805C-42EFA695CFE3}" type="parTrans" cxnId="{AD0BF521-8275-42A9-9DAB-BD3D9DF8B8BA}">
      <dgm:prSet/>
      <dgm:spPr/>
      <dgm:t>
        <a:bodyPr/>
        <a:lstStyle/>
        <a:p>
          <a:endParaRPr lang="en-GB">
            <a:solidFill>
              <a:schemeClr val="tx1">
                <a:lumMod val="65000"/>
                <a:lumOff val="35000"/>
              </a:schemeClr>
            </a:solidFill>
            <a:latin typeface="Arial" panose="020B0604020202020204" pitchFamily="34" charset="0"/>
            <a:cs typeface="Arial" panose="020B0604020202020204" pitchFamily="34" charset="0"/>
          </a:endParaRPr>
        </a:p>
      </dgm:t>
    </dgm:pt>
    <dgm:pt modelId="{4DD338CE-78FF-4BF4-AC2D-68D85A272C5F}" type="sibTrans" cxnId="{AD0BF521-8275-42A9-9DAB-BD3D9DF8B8BA}">
      <dgm:prSet/>
      <dgm:spPr/>
      <dgm:t>
        <a:bodyPr/>
        <a:lstStyle/>
        <a:p>
          <a:endParaRPr lang="en-GB">
            <a:solidFill>
              <a:schemeClr val="tx1">
                <a:lumMod val="65000"/>
                <a:lumOff val="35000"/>
              </a:schemeClr>
            </a:solidFill>
            <a:latin typeface="Arial" panose="020B0604020202020204" pitchFamily="34" charset="0"/>
            <a:cs typeface="Arial" panose="020B0604020202020204" pitchFamily="34" charset="0"/>
          </a:endParaRPr>
        </a:p>
      </dgm:t>
    </dgm:pt>
    <dgm:pt modelId="{8E132BD5-F7CF-4342-B8F4-46676CF8DE22}">
      <dgm:prSet phldrT="[Text]"/>
      <dgm:spPr/>
      <dgm:t>
        <a:bodyPr/>
        <a:lstStyle/>
        <a:p>
          <a:r>
            <a:rPr lang="en-GB">
              <a:latin typeface="Arial" panose="020B0604020202020204" pitchFamily="34" charset="0"/>
              <a:cs typeface="Arial" panose="020B0604020202020204" pitchFamily="34" charset="0"/>
            </a:rPr>
            <a:t>40% aware of support for under 19’s</a:t>
          </a:r>
          <a:endParaRPr lang="en-GB" dirty="0">
            <a:latin typeface="Arial" panose="020B0604020202020204" pitchFamily="34" charset="0"/>
            <a:cs typeface="Arial" panose="020B0604020202020204" pitchFamily="34" charset="0"/>
          </a:endParaRPr>
        </a:p>
      </dgm:t>
    </dgm:pt>
    <dgm:pt modelId="{25C1B677-93BC-4299-B4F2-95B83735D58B}" type="parTrans" cxnId="{79135EDB-6EB5-4C0C-8AD4-7ADEA3A6301E}">
      <dgm:prSet/>
      <dgm:spPr/>
      <dgm:t>
        <a:bodyPr/>
        <a:lstStyle/>
        <a:p>
          <a:endParaRPr lang="en-GB">
            <a:solidFill>
              <a:schemeClr val="tx1">
                <a:lumMod val="65000"/>
                <a:lumOff val="35000"/>
              </a:schemeClr>
            </a:solidFill>
            <a:latin typeface="Arial" panose="020B0604020202020204" pitchFamily="34" charset="0"/>
            <a:cs typeface="Arial" panose="020B0604020202020204" pitchFamily="34" charset="0"/>
          </a:endParaRPr>
        </a:p>
      </dgm:t>
    </dgm:pt>
    <dgm:pt modelId="{29A62D24-DAA5-4EEC-AF8C-346EFF8D30FE}" type="sibTrans" cxnId="{79135EDB-6EB5-4C0C-8AD4-7ADEA3A6301E}">
      <dgm:prSet/>
      <dgm:spPr/>
      <dgm:t>
        <a:bodyPr/>
        <a:lstStyle/>
        <a:p>
          <a:endParaRPr lang="en-GB">
            <a:solidFill>
              <a:schemeClr val="tx1">
                <a:lumMod val="65000"/>
                <a:lumOff val="35000"/>
              </a:schemeClr>
            </a:solidFill>
            <a:latin typeface="Arial" panose="020B0604020202020204" pitchFamily="34" charset="0"/>
            <a:cs typeface="Arial" panose="020B0604020202020204" pitchFamily="34" charset="0"/>
          </a:endParaRPr>
        </a:p>
      </dgm:t>
    </dgm:pt>
    <dgm:pt modelId="{D1343464-41BD-4E60-B6CD-349FBE36705D}" type="pres">
      <dgm:prSet presAssocID="{B9C7C1B1-B5D3-4EAB-A789-2CBF6079F360}" presName="Name0" presStyleCnt="0">
        <dgm:presLayoutVars>
          <dgm:dir/>
          <dgm:resizeHandles val="exact"/>
        </dgm:presLayoutVars>
      </dgm:prSet>
      <dgm:spPr/>
    </dgm:pt>
    <dgm:pt modelId="{201FA6D3-2BD9-479A-AC00-626A16B99124}" type="pres">
      <dgm:prSet presAssocID="{201D35D3-9540-4BD6-A346-56890EDD41FA}" presName="Name5" presStyleLbl="vennNode1" presStyleIdx="0" presStyleCnt="4">
        <dgm:presLayoutVars>
          <dgm:bulletEnabled val="1"/>
        </dgm:presLayoutVars>
      </dgm:prSet>
      <dgm:spPr/>
    </dgm:pt>
    <dgm:pt modelId="{DC9D7988-0130-4E36-866F-1AD3BF882A84}" type="pres">
      <dgm:prSet presAssocID="{5F3D8160-38EB-42DB-873C-78CD0E66398E}" presName="space" presStyleCnt="0"/>
      <dgm:spPr/>
    </dgm:pt>
    <dgm:pt modelId="{5C41EA3E-B294-4142-B169-CA6A5C436E42}" type="pres">
      <dgm:prSet presAssocID="{FABD04B4-B18A-477C-932A-5B39F1EACF4D}" presName="Name5" presStyleLbl="vennNode1" presStyleIdx="1" presStyleCnt="4" custLinFactNeighborX="-6526" custLinFactNeighborY="1454">
        <dgm:presLayoutVars>
          <dgm:bulletEnabled val="1"/>
        </dgm:presLayoutVars>
      </dgm:prSet>
      <dgm:spPr/>
    </dgm:pt>
    <dgm:pt modelId="{998A97A0-005A-4543-9238-A54B047C1A2F}" type="pres">
      <dgm:prSet presAssocID="{E851062D-1346-46BA-834D-BBCEE96C8706}" presName="space" presStyleCnt="0"/>
      <dgm:spPr/>
    </dgm:pt>
    <dgm:pt modelId="{061A0EA7-3C53-4FAF-B47D-AC9DE831B645}" type="pres">
      <dgm:prSet presAssocID="{57D29D81-364C-4602-9D44-91325A8D6399}" presName="Name5" presStyleLbl="vennNode1" presStyleIdx="2" presStyleCnt="4" custLinFactNeighborX="6202" custLinFactNeighborY="2798">
        <dgm:presLayoutVars>
          <dgm:bulletEnabled val="1"/>
        </dgm:presLayoutVars>
      </dgm:prSet>
      <dgm:spPr/>
    </dgm:pt>
    <dgm:pt modelId="{CD18BD64-E537-4FC8-84AA-61C90C48349A}" type="pres">
      <dgm:prSet presAssocID="{4DD338CE-78FF-4BF4-AC2D-68D85A272C5F}" presName="space" presStyleCnt="0"/>
      <dgm:spPr/>
    </dgm:pt>
    <dgm:pt modelId="{17A7AA57-2FB1-4530-BB47-881B2FBBF458}" type="pres">
      <dgm:prSet presAssocID="{8E132BD5-F7CF-4342-B8F4-46676CF8DE22}" presName="Name5" presStyleLbl="vennNode1" presStyleIdx="3" presStyleCnt="4">
        <dgm:presLayoutVars>
          <dgm:bulletEnabled val="1"/>
        </dgm:presLayoutVars>
      </dgm:prSet>
      <dgm:spPr/>
    </dgm:pt>
  </dgm:ptLst>
  <dgm:cxnLst>
    <dgm:cxn modelId="{AD798C05-57F0-4430-BDC2-499EDC9C1840}" type="presOf" srcId="{B9C7C1B1-B5D3-4EAB-A789-2CBF6079F360}" destId="{D1343464-41BD-4E60-B6CD-349FBE36705D}" srcOrd="0" destOrd="0" presId="urn:microsoft.com/office/officeart/2005/8/layout/venn3"/>
    <dgm:cxn modelId="{24C3960B-BAE5-467F-BCF0-23CE052A268B}" type="presOf" srcId="{FABD04B4-B18A-477C-932A-5B39F1EACF4D}" destId="{5C41EA3E-B294-4142-B169-CA6A5C436E42}" srcOrd="0" destOrd="0" presId="urn:microsoft.com/office/officeart/2005/8/layout/venn3"/>
    <dgm:cxn modelId="{AD0BF521-8275-42A9-9DAB-BD3D9DF8B8BA}" srcId="{B9C7C1B1-B5D3-4EAB-A789-2CBF6079F360}" destId="{57D29D81-364C-4602-9D44-91325A8D6399}" srcOrd="2" destOrd="0" parTransId="{8B1F3DB9-A562-4DB5-805C-42EFA695CFE3}" sibTransId="{4DD338CE-78FF-4BF4-AC2D-68D85A272C5F}"/>
    <dgm:cxn modelId="{AE12B32F-6C6D-4737-8A90-B495B3A9100D}" type="presOf" srcId="{201D35D3-9540-4BD6-A346-56890EDD41FA}" destId="{201FA6D3-2BD9-479A-AC00-626A16B99124}" srcOrd="0" destOrd="0" presId="urn:microsoft.com/office/officeart/2005/8/layout/venn3"/>
    <dgm:cxn modelId="{49BB6437-C139-461E-82CA-BD603F3D9680}" type="presOf" srcId="{57D29D81-364C-4602-9D44-91325A8D6399}" destId="{061A0EA7-3C53-4FAF-B47D-AC9DE831B645}" srcOrd="0" destOrd="0" presId="urn:microsoft.com/office/officeart/2005/8/layout/venn3"/>
    <dgm:cxn modelId="{87524183-358A-40EC-963B-839AAB3CEC72}" type="presOf" srcId="{8E132BD5-F7CF-4342-B8F4-46676CF8DE22}" destId="{17A7AA57-2FB1-4530-BB47-881B2FBBF458}" srcOrd="0" destOrd="0" presId="urn:microsoft.com/office/officeart/2005/8/layout/venn3"/>
    <dgm:cxn modelId="{5C83759B-DD06-4999-B129-35844712E686}" srcId="{B9C7C1B1-B5D3-4EAB-A789-2CBF6079F360}" destId="{201D35D3-9540-4BD6-A346-56890EDD41FA}" srcOrd="0" destOrd="0" parTransId="{4357EF5E-4202-444B-BCFC-F39839BE12E4}" sibTransId="{5F3D8160-38EB-42DB-873C-78CD0E66398E}"/>
    <dgm:cxn modelId="{B501E1A0-2C7E-4FCD-8C4D-274527D1D0AB}" srcId="{B9C7C1B1-B5D3-4EAB-A789-2CBF6079F360}" destId="{FABD04B4-B18A-477C-932A-5B39F1EACF4D}" srcOrd="1" destOrd="0" parTransId="{C2B6404E-3E28-4453-AFF1-20A22CC97653}" sibTransId="{E851062D-1346-46BA-834D-BBCEE96C8706}"/>
    <dgm:cxn modelId="{79135EDB-6EB5-4C0C-8AD4-7ADEA3A6301E}" srcId="{B9C7C1B1-B5D3-4EAB-A789-2CBF6079F360}" destId="{8E132BD5-F7CF-4342-B8F4-46676CF8DE22}" srcOrd="3" destOrd="0" parTransId="{25C1B677-93BC-4299-B4F2-95B83735D58B}" sibTransId="{29A62D24-DAA5-4EEC-AF8C-346EFF8D30FE}"/>
    <dgm:cxn modelId="{AB42AB99-D33F-465C-B964-011BF81E6C74}" type="presParOf" srcId="{D1343464-41BD-4E60-B6CD-349FBE36705D}" destId="{201FA6D3-2BD9-479A-AC00-626A16B99124}" srcOrd="0" destOrd="0" presId="urn:microsoft.com/office/officeart/2005/8/layout/venn3"/>
    <dgm:cxn modelId="{1C84206B-3BCB-4B55-9550-4DB7234D190C}" type="presParOf" srcId="{D1343464-41BD-4E60-B6CD-349FBE36705D}" destId="{DC9D7988-0130-4E36-866F-1AD3BF882A84}" srcOrd="1" destOrd="0" presId="urn:microsoft.com/office/officeart/2005/8/layout/venn3"/>
    <dgm:cxn modelId="{0139CAA0-DCFE-44C5-8EC6-E6A6971A1124}" type="presParOf" srcId="{D1343464-41BD-4E60-B6CD-349FBE36705D}" destId="{5C41EA3E-B294-4142-B169-CA6A5C436E42}" srcOrd="2" destOrd="0" presId="urn:microsoft.com/office/officeart/2005/8/layout/venn3"/>
    <dgm:cxn modelId="{3071F40F-8FD4-4E3B-A9F6-F047B5F98B55}" type="presParOf" srcId="{D1343464-41BD-4E60-B6CD-349FBE36705D}" destId="{998A97A0-005A-4543-9238-A54B047C1A2F}" srcOrd="3" destOrd="0" presId="urn:microsoft.com/office/officeart/2005/8/layout/venn3"/>
    <dgm:cxn modelId="{336F6BF6-BC4D-4CF0-9866-AA94ECA6FFF8}" type="presParOf" srcId="{D1343464-41BD-4E60-B6CD-349FBE36705D}" destId="{061A0EA7-3C53-4FAF-B47D-AC9DE831B645}" srcOrd="4" destOrd="0" presId="urn:microsoft.com/office/officeart/2005/8/layout/venn3"/>
    <dgm:cxn modelId="{10B36B72-5B0F-40FB-AE1F-903522977B59}" type="presParOf" srcId="{D1343464-41BD-4E60-B6CD-349FBE36705D}" destId="{CD18BD64-E537-4FC8-84AA-61C90C48349A}" srcOrd="5" destOrd="0" presId="urn:microsoft.com/office/officeart/2005/8/layout/venn3"/>
    <dgm:cxn modelId="{8AA33CF6-B84E-4478-BBCE-44E07D660E2A}" type="presParOf" srcId="{D1343464-41BD-4E60-B6CD-349FBE36705D}" destId="{17A7AA57-2FB1-4530-BB47-881B2FBBF458}" srcOrd="6" destOrd="0" presId="urn:microsoft.com/office/officeart/2005/8/layout/venn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1FA6D3-2BD9-479A-AC00-626A16B99124}">
      <dsp:nvSpPr>
        <dsp:cNvPr id="0" name=""/>
        <dsp:cNvSpPr/>
      </dsp:nvSpPr>
      <dsp:spPr>
        <a:xfrm>
          <a:off x="998" y="488713"/>
          <a:ext cx="1001772" cy="1001772"/>
        </a:xfrm>
        <a:prstGeom prst="ellipse">
          <a:avLst/>
        </a:prstGeom>
        <a:solidFill>
          <a:schemeClr val="accent6">
            <a:lumMod val="20000"/>
            <a:lumOff val="80000"/>
            <a:alpha val="50000"/>
          </a:schemeClr>
        </a:solidFill>
        <a:ln w="25400" cap="flat" cmpd="sng" algn="ctr">
          <a:solidFill>
            <a:schemeClr val="tx1">
              <a:lumMod val="65000"/>
              <a:lumOff val="3500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55131" tIns="12700" rIns="55131" bIns="12700" numCol="1" spcCol="1270" anchor="ctr" anchorCtr="0">
          <a:noAutofit/>
        </a:bodyPr>
        <a:lstStyle/>
        <a:p>
          <a:pPr marL="0" lvl="0" indent="0" algn="ctr" defTabSz="444500">
            <a:lnSpc>
              <a:spcPct val="90000"/>
            </a:lnSpc>
            <a:spcBef>
              <a:spcPct val="0"/>
            </a:spcBef>
            <a:spcAft>
              <a:spcPct val="35000"/>
            </a:spcAft>
            <a:buNone/>
          </a:pPr>
          <a:r>
            <a:rPr lang="en-GB" sz="1000" kern="1200"/>
            <a:t>Coping mechanism    </a:t>
          </a:r>
          <a:endParaRPr lang="en-GB" sz="1000" kern="1200" dirty="0"/>
        </a:p>
      </dsp:txBody>
      <dsp:txXfrm>
        <a:off x="147704" y="635419"/>
        <a:ext cx="708360" cy="708360"/>
      </dsp:txXfrm>
    </dsp:sp>
    <dsp:sp modelId="{5C41EA3E-B294-4142-B169-CA6A5C436E42}">
      <dsp:nvSpPr>
        <dsp:cNvPr id="0" name=""/>
        <dsp:cNvSpPr/>
      </dsp:nvSpPr>
      <dsp:spPr>
        <a:xfrm>
          <a:off x="802416" y="488713"/>
          <a:ext cx="1001772" cy="1001772"/>
        </a:xfrm>
        <a:prstGeom prst="ellipse">
          <a:avLst/>
        </a:prstGeom>
        <a:solidFill>
          <a:schemeClr val="accent6">
            <a:lumMod val="20000"/>
            <a:lumOff val="80000"/>
            <a:alpha val="50000"/>
          </a:schemeClr>
        </a:solidFill>
        <a:ln w="25400" cap="flat" cmpd="sng" algn="ctr">
          <a:solidFill>
            <a:schemeClr val="tx1">
              <a:lumMod val="65000"/>
              <a:lumOff val="3500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55131" tIns="12700" rIns="55131" bIns="12700" numCol="1" spcCol="1270" anchor="ctr" anchorCtr="0">
          <a:noAutofit/>
        </a:bodyPr>
        <a:lstStyle/>
        <a:p>
          <a:pPr marL="0" lvl="0" indent="0" algn="ctr" defTabSz="444500">
            <a:lnSpc>
              <a:spcPct val="90000"/>
            </a:lnSpc>
            <a:spcBef>
              <a:spcPct val="0"/>
            </a:spcBef>
            <a:spcAft>
              <a:spcPct val="35000"/>
            </a:spcAft>
            <a:buNone/>
          </a:pPr>
          <a:r>
            <a:rPr lang="en-GB" sz="1000" kern="1200" dirty="0"/>
            <a:t>Boredom</a:t>
          </a:r>
        </a:p>
      </dsp:txBody>
      <dsp:txXfrm>
        <a:off x="949122" y="635419"/>
        <a:ext cx="708360" cy="708360"/>
      </dsp:txXfrm>
    </dsp:sp>
    <dsp:sp modelId="{061A0EA7-3C53-4FAF-B47D-AC9DE831B645}">
      <dsp:nvSpPr>
        <dsp:cNvPr id="0" name=""/>
        <dsp:cNvSpPr/>
      </dsp:nvSpPr>
      <dsp:spPr>
        <a:xfrm>
          <a:off x="1603834" y="488713"/>
          <a:ext cx="1001772" cy="1001772"/>
        </a:xfrm>
        <a:prstGeom prst="ellipse">
          <a:avLst/>
        </a:prstGeom>
        <a:solidFill>
          <a:schemeClr val="accent6">
            <a:lumMod val="20000"/>
            <a:lumOff val="80000"/>
            <a:alpha val="50000"/>
          </a:schemeClr>
        </a:solidFill>
        <a:ln w="25400" cap="flat" cmpd="sng" algn="ctr">
          <a:solidFill>
            <a:schemeClr val="tx1">
              <a:lumMod val="65000"/>
              <a:lumOff val="3500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55131" tIns="12700" rIns="55131" bIns="12700" numCol="1" spcCol="1270" anchor="ctr" anchorCtr="0">
          <a:noAutofit/>
        </a:bodyPr>
        <a:lstStyle/>
        <a:p>
          <a:pPr marL="0" lvl="0" indent="0" algn="ctr" defTabSz="444500">
            <a:lnSpc>
              <a:spcPct val="90000"/>
            </a:lnSpc>
            <a:spcBef>
              <a:spcPct val="0"/>
            </a:spcBef>
            <a:spcAft>
              <a:spcPct val="35000"/>
            </a:spcAft>
            <a:buNone/>
          </a:pPr>
          <a:r>
            <a:rPr lang="en-GB" sz="1000" kern="1200" dirty="0"/>
            <a:t>Something to do</a:t>
          </a:r>
        </a:p>
      </dsp:txBody>
      <dsp:txXfrm>
        <a:off x="1750540" y="635419"/>
        <a:ext cx="708360" cy="708360"/>
      </dsp:txXfrm>
    </dsp:sp>
    <dsp:sp modelId="{17A7AA57-2FB1-4530-BB47-881B2FBBF458}">
      <dsp:nvSpPr>
        <dsp:cNvPr id="0" name=""/>
        <dsp:cNvSpPr/>
      </dsp:nvSpPr>
      <dsp:spPr>
        <a:xfrm>
          <a:off x="2405252" y="488713"/>
          <a:ext cx="1001772" cy="1001772"/>
        </a:xfrm>
        <a:prstGeom prst="ellipse">
          <a:avLst/>
        </a:prstGeom>
        <a:solidFill>
          <a:schemeClr val="accent6">
            <a:lumMod val="20000"/>
            <a:lumOff val="80000"/>
            <a:alpha val="50000"/>
          </a:schemeClr>
        </a:solidFill>
        <a:ln w="25400" cap="flat" cmpd="sng" algn="ctr">
          <a:solidFill>
            <a:schemeClr val="tx1">
              <a:lumMod val="65000"/>
              <a:lumOff val="3500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55131" tIns="12700" rIns="55131" bIns="12700" numCol="1" spcCol="1270" anchor="ctr" anchorCtr="0">
          <a:noAutofit/>
        </a:bodyPr>
        <a:lstStyle/>
        <a:p>
          <a:pPr marL="0" lvl="0" indent="0" algn="ctr" defTabSz="444500">
            <a:lnSpc>
              <a:spcPct val="90000"/>
            </a:lnSpc>
            <a:spcBef>
              <a:spcPct val="0"/>
            </a:spcBef>
            <a:spcAft>
              <a:spcPct val="35000"/>
            </a:spcAft>
            <a:buNone/>
          </a:pPr>
          <a:r>
            <a:rPr lang="en-GB" sz="1000" kern="1200" dirty="0"/>
            <a:t>Isolation</a:t>
          </a:r>
        </a:p>
      </dsp:txBody>
      <dsp:txXfrm>
        <a:off x="2551958" y="635419"/>
        <a:ext cx="708360" cy="7083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1FA6D3-2BD9-479A-AC00-626A16B99124}">
      <dsp:nvSpPr>
        <dsp:cNvPr id="0" name=""/>
        <dsp:cNvSpPr/>
      </dsp:nvSpPr>
      <dsp:spPr>
        <a:xfrm>
          <a:off x="1598" y="485035"/>
          <a:ext cx="1603860" cy="1603860"/>
        </a:xfrm>
        <a:prstGeom prst="ellipse">
          <a:avLst/>
        </a:prstGeom>
        <a:solidFill>
          <a:schemeClr val="accent6">
            <a:shade val="80000"/>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8266" tIns="15240" rIns="88266" bIns="15240" numCol="1" spcCol="1270" anchor="ctr" anchorCtr="0">
          <a:noAutofit/>
        </a:bodyPr>
        <a:lstStyle/>
        <a:p>
          <a:pPr marL="0" lvl="0" indent="0" algn="ctr" defTabSz="533400">
            <a:lnSpc>
              <a:spcPct val="90000"/>
            </a:lnSpc>
            <a:spcBef>
              <a:spcPct val="0"/>
            </a:spcBef>
            <a:spcAft>
              <a:spcPct val="35000"/>
            </a:spcAft>
            <a:buNone/>
          </a:pPr>
          <a:r>
            <a:rPr lang="en-GB" sz="1200" b="1" kern="1200">
              <a:latin typeface="Arial" panose="020B0604020202020204" pitchFamily="34" charset="0"/>
              <a:cs typeface="Arial" panose="020B0604020202020204" pitchFamily="34" charset="0"/>
            </a:rPr>
            <a:t>75% know where to go for help</a:t>
          </a:r>
          <a:endParaRPr lang="en-GB" sz="1200" b="1" kern="1200" dirty="0">
            <a:latin typeface="Arial" panose="020B0604020202020204" pitchFamily="34" charset="0"/>
            <a:cs typeface="Arial" panose="020B0604020202020204" pitchFamily="34" charset="0"/>
          </a:endParaRPr>
        </a:p>
      </dsp:txBody>
      <dsp:txXfrm>
        <a:off x="236478" y="719915"/>
        <a:ext cx="1134100" cy="1134100"/>
      </dsp:txXfrm>
    </dsp:sp>
    <dsp:sp modelId="{5C41EA3E-B294-4142-B169-CA6A5C436E42}">
      <dsp:nvSpPr>
        <dsp:cNvPr id="0" name=""/>
        <dsp:cNvSpPr/>
      </dsp:nvSpPr>
      <dsp:spPr>
        <a:xfrm>
          <a:off x="1263753" y="508355"/>
          <a:ext cx="1603860" cy="1603860"/>
        </a:xfrm>
        <a:prstGeom prst="ellipse">
          <a:avLst/>
        </a:prstGeom>
        <a:solidFill>
          <a:schemeClr val="accent6">
            <a:shade val="80000"/>
            <a:alpha val="50000"/>
            <a:hueOff val="-127231"/>
            <a:satOff val="5670"/>
            <a:lumOff val="79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8266" tIns="15240" rIns="88266" bIns="152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200" kern="1200">
              <a:latin typeface="Arial" panose="020B0604020202020204" pitchFamily="34" charset="0"/>
              <a:cs typeface="Arial" panose="020B0604020202020204" pitchFamily="34" charset="0"/>
            </a:rPr>
            <a:t>55% aware of One You  East Sussex </a:t>
          </a:r>
          <a:endParaRPr lang="en-GB" sz="1200" kern="1200" dirty="0">
            <a:latin typeface="Arial" panose="020B0604020202020204" pitchFamily="34" charset="0"/>
            <a:cs typeface="Arial" panose="020B0604020202020204" pitchFamily="34" charset="0"/>
          </a:endParaRPr>
        </a:p>
      </dsp:txBody>
      <dsp:txXfrm>
        <a:off x="1498633" y="743235"/>
        <a:ext cx="1134100" cy="1134100"/>
      </dsp:txXfrm>
    </dsp:sp>
    <dsp:sp modelId="{061A0EA7-3C53-4FAF-B47D-AC9DE831B645}">
      <dsp:nvSpPr>
        <dsp:cNvPr id="0" name=""/>
        <dsp:cNvSpPr/>
      </dsp:nvSpPr>
      <dsp:spPr>
        <a:xfrm>
          <a:off x="2587669" y="529911"/>
          <a:ext cx="1603860" cy="1603860"/>
        </a:xfrm>
        <a:prstGeom prst="ellipse">
          <a:avLst/>
        </a:prstGeom>
        <a:solidFill>
          <a:schemeClr val="accent6">
            <a:shade val="80000"/>
            <a:alpha val="50000"/>
            <a:hueOff val="-254461"/>
            <a:satOff val="11339"/>
            <a:lumOff val="1585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8266" tIns="15240" rIns="88266" bIns="152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GB" sz="1200" kern="1200">
            <a:latin typeface="Arial" panose="020B0604020202020204" pitchFamily="34" charset="0"/>
            <a:cs typeface="Arial" panose="020B0604020202020204" pitchFamily="34" charset="0"/>
          </a:endParaRPr>
        </a:p>
        <a:p>
          <a:pPr marL="0" marR="0" lvl="0" indent="0" algn="ctr" defTabSz="914400" eaLnBrk="1" fontAlgn="auto" latinLnBrk="0" hangingPunct="1">
            <a:lnSpc>
              <a:spcPct val="100000"/>
            </a:lnSpc>
            <a:spcBef>
              <a:spcPct val="0"/>
            </a:spcBef>
            <a:spcAft>
              <a:spcPts val="0"/>
            </a:spcAft>
            <a:buClrTx/>
            <a:buSzTx/>
            <a:buFontTx/>
            <a:buNone/>
            <a:tabLst/>
            <a:defRPr/>
          </a:pPr>
          <a:r>
            <a:rPr lang="en-GB" sz="1200" kern="1200">
              <a:latin typeface="Arial" panose="020B0604020202020204" pitchFamily="34" charset="0"/>
              <a:cs typeface="Arial" panose="020B0604020202020204" pitchFamily="34" charset="0"/>
            </a:rPr>
            <a:t>46% have employee assistance at work</a:t>
          </a:r>
        </a:p>
        <a:p>
          <a:pPr algn="ctr">
            <a:spcBef>
              <a:spcPct val="0"/>
            </a:spcBef>
            <a:buNone/>
          </a:pPr>
          <a:endParaRPr lang="en-GB" sz="1200" kern="1200" dirty="0">
            <a:latin typeface="Arial" panose="020B0604020202020204" pitchFamily="34" charset="0"/>
            <a:cs typeface="Arial" panose="020B0604020202020204" pitchFamily="34" charset="0"/>
          </a:endParaRPr>
        </a:p>
      </dsp:txBody>
      <dsp:txXfrm>
        <a:off x="2822549" y="764791"/>
        <a:ext cx="1134100" cy="1134100"/>
      </dsp:txXfrm>
    </dsp:sp>
    <dsp:sp modelId="{17A7AA57-2FB1-4530-BB47-881B2FBBF458}">
      <dsp:nvSpPr>
        <dsp:cNvPr id="0" name=""/>
        <dsp:cNvSpPr/>
      </dsp:nvSpPr>
      <dsp:spPr>
        <a:xfrm>
          <a:off x="3850863" y="485035"/>
          <a:ext cx="1603860" cy="1603860"/>
        </a:xfrm>
        <a:prstGeom prst="ellipse">
          <a:avLst/>
        </a:prstGeom>
        <a:solidFill>
          <a:schemeClr val="accent6">
            <a:shade val="80000"/>
            <a:alpha val="50000"/>
            <a:hueOff val="-381692"/>
            <a:satOff val="17009"/>
            <a:lumOff val="2377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8266" tIns="15240" rIns="88266" bIns="15240" numCol="1" spcCol="1270" anchor="ctr" anchorCtr="0">
          <a:noAutofit/>
        </a:bodyPr>
        <a:lstStyle/>
        <a:p>
          <a:pPr marL="0" lvl="0" indent="0" algn="ctr" defTabSz="533400">
            <a:lnSpc>
              <a:spcPct val="90000"/>
            </a:lnSpc>
            <a:spcBef>
              <a:spcPct val="0"/>
            </a:spcBef>
            <a:spcAft>
              <a:spcPct val="35000"/>
            </a:spcAft>
            <a:buNone/>
          </a:pPr>
          <a:r>
            <a:rPr lang="en-GB" sz="1200" kern="1200">
              <a:latin typeface="Arial" panose="020B0604020202020204" pitchFamily="34" charset="0"/>
              <a:cs typeface="Arial" panose="020B0604020202020204" pitchFamily="34" charset="0"/>
            </a:rPr>
            <a:t>40% aware of support for under 19’s</a:t>
          </a:r>
          <a:endParaRPr lang="en-GB" sz="1200" kern="1200" dirty="0">
            <a:latin typeface="Arial" panose="020B0604020202020204" pitchFamily="34" charset="0"/>
            <a:cs typeface="Arial" panose="020B0604020202020204" pitchFamily="34" charset="0"/>
          </a:endParaRPr>
        </a:p>
      </dsp:txBody>
      <dsp:txXfrm>
        <a:off x="4085743" y="719915"/>
        <a:ext cx="1134100" cy="1134100"/>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934FE15-B5F3-47E4-A04D-6584C79FC957}" type="datetimeFigureOut">
              <a:rPr lang="en-GB" smtClean="0"/>
              <a:t>01/12/2020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59B6F93-5469-4AB4-83D3-4B1A0079F0E1}" type="slidenum">
              <a:rPr lang="en-GB" smtClean="0"/>
              <a:t>‹#›</a:t>
            </a:fld>
            <a:endParaRPr lang="en-GB" dirty="0"/>
          </a:p>
        </p:txBody>
      </p:sp>
    </p:spTree>
    <p:extLst>
      <p:ext uri="{BB962C8B-B14F-4D97-AF65-F5344CB8AC3E}">
        <p14:creationId xmlns:p14="http://schemas.microsoft.com/office/powerpoint/2010/main" val="1286864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34FE15-B5F3-47E4-A04D-6584C79FC957}" type="datetimeFigureOut">
              <a:rPr lang="en-GB" smtClean="0"/>
              <a:t>01/12/2020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59B6F93-5469-4AB4-83D3-4B1A0079F0E1}" type="slidenum">
              <a:rPr lang="en-GB" smtClean="0"/>
              <a:t>‹#›</a:t>
            </a:fld>
            <a:endParaRPr lang="en-GB" dirty="0"/>
          </a:p>
        </p:txBody>
      </p:sp>
    </p:spTree>
    <p:extLst>
      <p:ext uri="{BB962C8B-B14F-4D97-AF65-F5344CB8AC3E}">
        <p14:creationId xmlns:p14="http://schemas.microsoft.com/office/powerpoint/2010/main" val="3594059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34FE15-B5F3-47E4-A04D-6584C79FC957}" type="datetimeFigureOut">
              <a:rPr lang="en-GB" smtClean="0"/>
              <a:t>01/12/2020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59B6F93-5469-4AB4-83D3-4B1A0079F0E1}" type="slidenum">
              <a:rPr lang="en-GB" smtClean="0"/>
              <a:t>‹#›</a:t>
            </a:fld>
            <a:endParaRPr lang="en-GB" dirty="0"/>
          </a:p>
        </p:txBody>
      </p:sp>
    </p:spTree>
    <p:extLst>
      <p:ext uri="{BB962C8B-B14F-4D97-AF65-F5344CB8AC3E}">
        <p14:creationId xmlns:p14="http://schemas.microsoft.com/office/powerpoint/2010/main" val="1148708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34FE15-B5F3-47E4-A04D-6584C79FC957}" type="datetimeFigureOut">
              <a:rPr lang="en-GB" smtClean="0"/>
              <a:t>01/12/2020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59B6F93-5469-4AB4-83D3-4B1A0079F0E1}" type="slidenum">
              <a:rPr lang="en-GB" smtClean="0"/>
              <a:t>‹#›</a:t>
            </a:fld>
            <a:endParaRPr lang="en-GB" dirty="0"/>
          </a:p>
        </p:txBody>
      </p:sp>
    </p:spTree>
    <p:extLst>
      <p:ext uri="{BB962C8B-B14F-4D97-AF65-F5344CB8AC3E}">
        <p14:creationId xmlns:p14="http://schemas.microsoft.com/office/powerpoint/2010/main" val="3172190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34FE15-B5F3-47E4-A04D-6584C79FC957}" type="datetimeFigureOut">
              <a:rPr lang="en-GB" smtClean="0"/>
              <a:t>01/12/2020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59B6F93-5469-4AB4-83D3-4B1A0079F0E1}" type="slidenum">
              <a:rPr lang="en-GB" smtClean="0"/>
              <a:t>‹#›</a:t>
            </a:fld>
            <a:endParaRPr lang="en-GB" dirty="0"/>
          </a:p>
        </p:txBody>
      </p:sp>
    </p:spTree>
    <p:extLst>
      <p:ext uri="{BB962C8B-B14F-4D97-AF65-F5344CB8AC3E}">
        <p14:creationId xmlns:p14="http://schemas.microsoft.com/office/powerpoint/2010/main" val="3061002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934FE15-B5F3-47E4-A04D-6584C79FC957}" type="datetimeFigureOut">
              <a:rPr lang="en-GB" smtClean="0"/>
              <a:t>01/12/2020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59B6F93-5469-4AB4-83D3-4B1A0079F0E1}" type="slidenum">
              <a:rPr lang="en-GB" smtClean="0"/>
              <a:t>‹#›</a:t>
            </a:fld>
            <a:endParaRPr lang="en-GB" dirty="0"/>
          </a:p>
        </p:txBody>
      </p:sp>
    </p:spTree>
    <p:extLst>
      <p:ext uri="{BB962C8B-B14F-4D97-AF65-F5344CB8AC3E}">
        <p14:creationId xmlns:p14="http://schemas.microsoft.com/office/powerpoint/2010/main" val="1397103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934FE15-B5F3-47E4-A04D-6584C79FC957}" type="datetimeFigureOut">
              <a:rPr lang="en-GB" smtClean="0"/>
              <a:t>01/12/2020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59B6F93-5469-4AB4-83D3-4B1A0079F0E1}" type="slidenum">
              <a:rPr lang="en-GB" smtClean="0"/>
              <a:t>‹#›</a:t>
            </a:fld>
            <a:endParaRPr lang="en-GB" dirty="0"/>
          </a:p>
        </p:txBody>
      </p:sp>
    </p:spTree>
    <p:extLst>
      <p:ext uri="{BB962C8B-B14F-4D97-AF65-F5344CB8AC3E}">
        <p14:creationId xmlns:p14="http://schemas.microsoft.com/office/powerpoint/2010/main" val="2056595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934FE15-B5F3-47E4-A04D-6584C79FC957}" type="datetimeFigureOut">
              <a:rPr lang="en-GB" smtClean="0"/>
              <a:t>01/12/2020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59B6F93-5469-4AB4-83D3-4B1A0079F0E1}" type="slidenum">
              <a:rPr lang="en-GB" smtClean="0"/>
              <a:t>‹#›</a:t>
            </a:fld>
            <a:endParaRPr lang="en-GB" dirty="0"/>
          </a:p>
        </p:txBody>
      </p:sp>
    </p:spTree>
    <p:extLst>
      <p:ext uri="{BB962C8B-B14F-4D97-AF65-F5344CB8AC3E}">
        <p14:creationId xmlns:p14="http://schemas.microsoft.com/office/powerpoint/2010/main" val="3254838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34FE15-B5F3-47E4-A04D-6584C79FC957}" type="datetimeFigureOut">
              <a:rPr lang="en-GB" smtClean="0"/>
              <a:t>01/12/2020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59B6F93-5469-4AB4-83D3-4B1A0079F0E1}" type="slidenum">
              <a:rPr lang="en-GB" smtClean="0"/>
              <a:t>‹#›</a:t>
            </a:fld>
            <a:endParaRPr lang="en-GB" dirty="0"/>
          </a:p>
        </p:txBody>
      </p:sp>
    </p:spTree>
    <p:extLst>
      <p:ext uri="{BB962C8B-B14F-4D97-AF65-F5344CB8AC3E}">
        <p14:creationId xmlns:p14="http://schemas.microsoft.com/office/powerpoint/2010/main" val="3493134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34FE15-B5F3-47E4-A04D-6584C79FC957}" type="datetimeFigureOut">
              <a:rPr lang="en-GB" smtClean="0"/>
              <a:t>01/12/2020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59B6F93-5469-4AB4-83D3-4B1A0079F0E1}" type="slidenum">
              <a:rPr lang="en-GB" smtClean="0"/>
              <a:t>‹#›</a:t>
            </a:fld>
            <a:endParaRPr lang="en-GB" dirty="0"/>
          </a:p>
        </p:txBody>
      </p:sp>
    </p:spTree>
    <p:extLst>
      <p:ext uri="{BB962C8B-B14F-4D97-AF65-F5344CB8AC3E}">
        <p14:creationId xmlns:p14="http://schemas.microsoft.com/office/powerpoint/2010/main" val="1738646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34FE15-B5F3-47E4-A04D-6584C79FC957}" type="datetimeFigureOut">
              <a:rPr lang="en-GB" smtClean="0"/>
              <a:t>01/12/2020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59B6F93-5469-4AB4-83D3-4B1A0079F0E1}" type="slidenum">
              <a:rPr lang="en-GB" smtClean="0"/>
              <a:t>‹#›</a:t>
            </a:fld>
            <a:endParaRPr lang="en-GB" dirty="0"/>
          </a:p>
        </p:txBody>
      </p:sp>
    </p:spTree>
    <p:extLst>
      <p:ext uri="{BB962C8B-B14F-4D97-AF65-F5344CB8AC3E}">
        <p14:creationId xmlns:p14="http://schemas.microsoft.com/office/powerpoint/2010/main" val="78306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4FE15-B5F3-47E4-A04D-6584C79FC957}" type="datetimeFigureOut">
              <a:rPr lang="en-GB" smtClean="0"/>
              <a:t>01/12/2020</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9B6F93-5469-4AB4-83D3-4B1A0079F0E1}" type="slidenum">
              <a:rPr lang="en-GB" smtClean="0"/>
              <a:t>‹#›</a:t>
            </a:fld>
            <a:endParaRPr lang="en-GB" dirty="0"/>
          </a:p>
        </p:txBody>
      </p:sp>
    </p:spTree>
    <p:extLst>
      <p:ext uri="{BB962C8B-B14F-4D97-AF65-F5344CB8AC3E}">
        <p14:creationId xmlns:p14="http://schemas.microsoft.com/office/powerpoint/2010/main" val="1828100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2.png"/><Relationship Id="rId4" Type="http://schemas.openxmlformats.org/officeDocument/2006/relationships/diagramLayout" Target="../diagrams/layout1.xml"/><Relationship Id="rId9" Type="http://schemas.microsoft.com/office/2014/relationships/chartEx" Target="../charts/chartEx1.xml"/></Relationships>
</file>

<file path=ppt/slides/_rels/slide2.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4.svg"/><Relationship Id="rId7" Type="http://schemas.openxmlformats.org/officeDocument/2006/relationships/diagramColors" Target="../diagrams/colors2.xml"/><Relationship Id="rId2" Type="http://schemas.openxmlformats.org/officeDocument/2006/relationships/image" Target="../media/image3.png"/><Relationship Id="rId1" Type="http://schemas.openxmlformats.org/officeDocument/2006/relationships/slideLayout" Target="../slideLayouts/slideLayout4.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8F7F2"/>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228617" y="34210"/>
            <a:ext cx="6328829" cy="468052"/>
          </a:xfrm>
          <a:noFill/>
        </p:spPr>
        <p:txBody>
          <a:bodyPr>
            <a:noAutofit/>
          </a:bodyPr>
          <a:lstStyle/>
          <a:p>
            <a:pPr algn="just"/>
            <a:r>
              <a:rPr lang="en-GB" sz="2000" b="1" dirty="0">
                <a:solidFill>
                  <a:srgbClr val="6B6B6B"/>
                </a:solidFill>
                <a:latin typeface="Arial" panose="020B0604020202020204" pitchFamily="34" charset="0"/>
                <a:ea typeface="+mn-ea"/>
                <a:cs typeface="Arial" panose="020B0604020202020204" pitchFamily="34" charset="0"/>
              </a:rPr>
              <a:t>…continuing the conversation about alcohol</a:t>
            </a:r>
          </a:p>
        </p:txBody>
      </p:sp>
      <p:sp>
        <p:nvSpPr>
          <p:cNvPr id="7" name="TextBox 6"/>
          <p:cNvSpPr txBox="1"/>
          <p:nvPr/>
        </p:nvSpPr>
        <p:spPr>
          <a:xfrm>
            <a:off x="228367" y="500481"/>
            <a:ext cx="7079937" cy="1015663"/>
          </a:xfrm>
          <a:prstGeom prst="rect">
            <a:avLst/>
          </a:prstGeom>
          <a:noFill/>
        </p:spPr>
        <p:txBody>
          <a:bodyPr wrap="square" rtlCol="0">
            <a:spAutoFit/>
          </a:bodyPr>
          <a:lstStyle/>
          <a:p>
            <a:pPr algn="just"/>
            <a:r>
              <a:rPr lang="en-GB" sz="1200" dirty="0">
                <a:solidFill>
                  <a:schemeClr val="tx1">
                    <a:lumMod val="65000"/>
                    <a:lumOff val="35000"/>
                  </a:schemeClr>
                </a:solidFill>
                <a:latin typeface="Arial" panose="020B0604020202020204" pitchFamily="34" charset="0"/>
                <a:cs typeface="Arial" panose="020B0604020202020204" pitchFamily="34" charset="0"/>
              </a:rPr>
              <a:t>A recent consultation ‘A conversation about drugs and alcohol’ helped us to better understand the needs of people with drug and alcohol disorders in the county. One of the most important areas was reducing the harm associated with excessive drinking and we were keen to understand more about this by continuing the conversation. This involved 143 service users and ESCC residents responding to an online survey and a further 45 attending a focus group in Aug/Sep 2020.</a:t>
            </a:r>
          </a:p>
        </p:txBody>
      </p:sp>
      <p:sp>
        <p:nvSpPr>
          <p:cNvPr id="18" name="TextBox 17"/>
          <p:cNvSpPr txBox="1"/>
          <p:nvPr/>
        </p:nvSpPr>
        <p:spPr>
          <a:xfrm>
            <a:off x="292760" y="1814542"/>
            <a:ext cx="3728523" cy="276999"/>
          </a:xfrm>
          <a:prstGeom prst="rect">
            <a:avLst/>
          </a:prstGeom>
          <a:noFill/>
        </p:spPr>
        <p:txBody>
          <a:bodyPr wrap="square" rtlCol="0">
            <a:spAutoFit/>
          </a:bodyPr>
          <a:lstStyle/>
          <a:p>
            <a:pPr algn="ctr">
              <a:spcBef>
                <a:spcPct val="20000"/>
              </a:spcBef>
            </a:pPr>
            <a:r>
              <a:rPr lang="en-GB" sz="1200" b="1" dirty="0">
                <a:solidFill>
                  <a:schemeClr val="tx1">
                    <a:lumMod val="65000"/>
                    <a:lumOff val="35000"/>
                  </a:schemeClr>
                </a:solidFill>
                <a:latin typeface="Arial" panose="020B0604020202020204" pitchFamily="34" charset="0"/>
                <a:cs typeface="Arial" panose="020B0604020202020204" pitchFamily="34" charset="0"/>
              </a:rPr>
              <a:t>How often people are drinking alcohol</a:t>
            </a:r>
          </a:p>
        </p:txBody>
      </p:sp>
      <p:sp>
        <p:nvSpPr>
          <p:cNvPr id="24" name="Content Placeholder 4"/>
          <p:cNvSpPr txBox="1">
            <a:spLocks/>
          </p:cNvSpPr>
          <p:nvPr/>
        </p:nvSpPr>
        <p:spPr>
          <a:xfrm>
            <a:off x="4401174" y="4972633"/>
            <a:ext cx="4682271" cy="324034"/>
          </a:xfrm>
          <a:prstGeom prst="rect">
            <a:avLst/>
          </a:prstGeom>
          <a:noFill/>
          <a:ln>
            <a:no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1200" b="1" dirty="0">
                <a:solidFill>
                  <a:schemeClr val="tx1">
                    <a:lumMod val="65000"/>
                    <a:lumOff val="35000"/>
                  </a:schemeClr>
                </a:solidFill>
                <a:latin typeface="Arial" panose="020B0604020202020204" pitchFamily="34" charset="0"/>
                <a:cs typeface="Arial" panose="020B0604020202020204" pitchFamily="34" charset="0"/>
              </a:rPr>
              <a:t>More than half of people no longer feel safe in pubs and bars since they re-opened</a:t>
            </a:r>
          </a:p>
        </p:txBody>
      </p:sp>
      <p:sp>
        <p:nvSpPr>
          <p:cNvPr id="17" name="Content Placeholder 9" descr="Environment is important&#10;&#10;Access to more safe places are needed for those in recovery (without alcohol reminders such as advertising and without judgement).">
            <a:extLst>
              <a:ext uri="{FF2B5EF4-FFF2-40B4-BE49-F238E27FC236}">
                <a16:creationId xmlns:a16="http://schemas.microsoft.com/office/drawing/2014/main" id="{C4C747AB-1378-4A83-94B7-32DB9BD83683}"/>
              </a:ext>
            </a:extLst>
          </p:cNvPr>
          <p:cNvSpPr txBox="1">
            <a:spLocks/>
          </p:cNvSpPr>
          <p:nvPr/>
        </p:nvSpPr>
        <p:spPr>
          <a:xfrm>
            <a:off x="203845" y="5387936"/>
            <a:ext cx="3810063" cy="1217194"/>
          </a:xfrm>
          <a:prstGeom prst="rect">
            <a:avLst/>
          </a:prstGeom>
          <a:noFill/>
          <a:ln w="57150">
            <a:solidFill>
              <a:schemeClr val="tx1">
                <a:lumMod val="50000"/>
                <a:lumOff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200" b="1" dirty="0">
                <a:solidFill>
                  <a:schemeClr val="tx1">
                    <a:lumMod val="65000"/>
                    <a:lumOff val="35000"/>
                  </a:schemeClr>
                </a:solidFill>
                <a:latin typeface="Arial" panose="020B0604020202020204" pitchFamily="34" charset="0"/>
                <a:ea typeface="Tahoma" panose="020B0604030504040204" pitchFamily="34" charset="0"/>
                <a:cs typeface="Arial" panose="020B0604020202020204" pitchFamily="34" charset="0"/>
              </a:rPr>
              <a:t>Environment is important</a:t>
            </a:r>
          </a:p>
          <a:p>
            <a:pPr marL="0" indent="0">
              <a:buNone/>
            </a:pPr>
            <a:endParaRPr lang="en-GB" sz="1200" b="1" dirty="0">
              <a:solidFill>
                <a:schemeClr val="tx1">
                  <a:lumMod val="65000"/>
                  <a:lumOff val="35000"/>
                </a:schemeClr>
              </a:solidFill>
              <a:latin typeface="Arial" panose="020B0604020202020204" pitchFamily="34" charset="0"/>
              <a:ea typeface="Tahoma" panose="020B0604030504040204" pitchFamily="34" charset="0"/>
              <a:cs typeface="Arial" panose="020B0604020202020204" pitchFamily="34" charset="0"/>
            </a:endParaRPr>
          </a:p>
          <a:p>
            <a:pPr marL="0" indent="0">
              <a:buNone/>
            </a:pPr>
            <a:r>
              <a:rPr lang="en-GB" sz="1200" dirty="0">
                <a:solidFill>
                  <a:schemeClr val="tx1">
                    <a:lumMod val="65000"/>
                    <a:lumOff val="35000"/>
                  </a:schemeClr>
                </a:solidFill>
                <a:latin typeface="Arial" panose="020B0604020202020204" pitchFamily="34" charset="0"/>
                <a:ea typeface="Tahoma" panose="020B0604030504040204" pitchFamily="34" charset="0"/>
                <a:cs typeface="Arial" panose="020B0604020202020204" pitchFamily="34" charset="0"/>
              </a:rPr>
              <a:t>Access to more safe places are needed for those in recovery (without alcohol reminders such as advertising and without judgement).</a:t>
            </a:r>
          </a:p>
          <a:p>
            <a:pPr lvl="0" algn="r"/>
            <a:endParaRPr lang="en-GB" sz="1200" b="1" dirty="0">
              <a:solidFill>
                <a:schemeClr val="tx2"/>
              </a:solidFill>
              <a:latin typeface="Tw Cen MT Condensed" panose="020B0606020104020203" pitchFamily="34" charset="0"/>
              <a:cs typeface="Lucida Sans Unicode" panose="020B0602030504020204" pitchFamily="34" charset="0"/>
            </a:endParaRPr>
          </a:p>
        </p:txBody>
      </p:sp>
      <p:pic>
        <p:nvPicPr>
          <p:cNvPr id="3" name="Picture 2" descr="East Sussex County Council logo">
            <a:extLst>
              <a:ext uri="{FF2B5EF4-FFF2-40B4-BE49-F238E27FC236}">
                <a16:creationId xmlns:a16="http://schemas.microsoft.com/office/drawing/2014/main" id="{A12F4BF1-AA72-422E-957E-DAE58752E76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7312" y="290252"/>
            <a:ext cx="1354081" cy="978525"/>
          </a:xfrm>
          <a:prstGeom prst="rect">
            <a:avLst/>
          </a:prstGeom>
        </p:spPr>
      </p:pic>
      <p:sp>
        <p:nvSpPr>
          <p:cNvPr id="30" name="TextBox 29">
            <a:extLst>
              <a:ext uri="{FF2B5EF4-FFF2-40B4-BE49-F238E27FC236}">
                <a16:creationId xmlns:a16="http://schemas.microsoft.com/office/drawing/2014/main" id="{48B64C9E-A797-42CA-9284-80F18489785D}"/>
              </a:ext>
            </a:extLst>
          </p:cNvPr>
          <p:cNvSpPr txBox="1"/>
          <p:nvPr/>
        </p:nvSpPr>
        <p:spPr>
          <a:xfrm>
            <a:off x="4534155" y="3711682"/>
            <a:ext cx="781094" cy="646331"/>
          </a:xfrm>
          <a:prstGeom prst="rect">
            <a:avLst/>
          </a:prstGeom>
          <a:noFill/>
        </p:spPr>
        <p:txBody>
          <a:bodyPr wrap="square" rtlCol="0">
            <a:spAutoFit/>
          </a:bodyPr>
          <a:lstStyle/>
          <a:p>
            <a:pPr algn="ctr">
              <a:spcBef>
                <a:spcPct val="20000"/>
              </a:spcBef>
            </a:pPr>
            <a:r>
              <a:rPr lang="en-GB" sz="1200" b="1" dirty="0">
                <a:solidFill>
                  <a:schemeClr val="tx1">
                    <a:lumMod val="65000"/>
                    <a:lumOff val="35000"/>
                  </a:schemeClr>
                </a:solidFill>
                <a:latin typeface="Arial" panose="020B0604020202020204" pitchFamily="34" charset="0"/>
                <a:cs typeface="Arial" panose="020B0604020202020204" pitchFamily="34" charset="0"/>
              </a:rPr>
              <a:t>Reason for change</a:t>
            </a:r>
          </a:p>
        </p:txBody>
      </p:sp>
      <p:graphicFrame>
        <p:nvGraphicFramePr>
          <p:cNvPr id="31" name="Diagram 30" descr="Reasons for changes in drinking habits are Coping mechanism, boredom, Something to do and isolation">
            <a:extLst>
              <a:ext uri="{FF2B5EF4-FFF2-40B4-BE49-F238E27FC236}">
                <a16:creationId xmlns:a16="http://schemas.microsoft.com/office/drawing/2014/main" id="{12D269CE-CCDC-4007-A720-75F3D54EC12C}"/>
              </a:ext>
            </a:extLst>
          </p:cNvPr>
          <p:cNvGraphicFramePr/>
          <p:nvPr>
            <p:extLst>
              <p:ext uri="{D42A27DB-BD31-4B8C-83A1-F6EECF244321}">
                <p14:modId xmlns:p14="http://schemas.microsoft.com/office/powerpoint/2010/main" val="4278898973"/>
              </p:ext>
            </p:extLst>
          </p:nvPr>
        </p:nvGraphicFramePr>
        <p:xfrm>
          <a:off x="5443216" y="3137361"/>
          <a:ext cx="3408024" cy="19791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3" name="Oval 4">
            <a:extLst>
              <a:ext uri="{FF2B5EF4-FFF2-40B4-BE49-F238E27FC236}">
                <a16:creationId xmlns:a16="http://schemas.microsoft.com/office/drawing/2014/main" id="{3F2B8277-348D-42A9-8864-FD9A6F998DC0}"/>
              </a:ext>
            </a:extLst>
          </p:cNvPr>
          <p:cNvSpPr txBox="1"/>
          <p:nvPr/>
        </p:nvSpPr>
        <p:spPr>
          <a:xfrm>
            <a:off x="450655" y="4483539"/>
            <a:ext cx="3408024" cy="329786"/>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80390" tIns="17780" rIns="80390" bIns="17780" numCol="1" spcCol="1270" anchor="ctr" anchorCtr="0">
            <a:noAutofit/>
          </a:bodyPr>
          <a:lstStyle/>
          <a:p>
            <a:pPr algn="ctr"/>
            <a:r>
              <a:rPr lang="en-GB" sz="1100" dirty="0">
                <a:latin typeface="Arial" panose="020B0604020202020204" pitchFamily="34" charset="0"/>
                <a:cs typeface="Arial" panose="020B0604020202020204" pitchFamily="34" charset="0"/>
              </a:rPr>
              <a:t>Over half of online respondents felt they have a healthy relationship with alcohol.</a:t>
            </a:r>
          </a:p>
        </p:txBody>
      </p:sp>
      <p:graphicFrame>
        <p:nvGraphicFramePr>
          <p:cNvPr id="14" name="Table 13">
            <a:extLst>
              <a:ext uri="{FF2B5EF4-FFF2-40B4-BE49-F238E27FC236}">
                <a16:creationId xmlns:a16="http://schemas.microsoft.com/office/drawing/2014/main" id="{58EB52A7-D504-4A2F-AA55-65D801337C28}"/>
              </a:ext>
            </a:extLst>
          </p:cNvPr>
          <p:cNvGraphicFramePr>
            <a:graphicFrameLocks noGrp="1"/>
          </p:cNvGraphicFramePr>
          <p:nvPr>
            <p:extLst>
              <p:ext uri="{D42A27DB-BD31-4B8C-83A1-F6EECF244321}">
                <p14:modId xmlns:p14="http://schemas.microsoft.com/office/powerpoint/2010/main" val="1156879458"/>
              </p:ext>
            </p:extLst>
          </p:nvPr>
        </p:nvGraphicFramePr>
        <p:xfrm>
          <a:off x="4579614" y="1855465"/>
          <a:ext cx="4271626" cy="1657721"/>
        </p:xfrm>
        <a:graphic>
          <a:graphicData uri="http://schemas.openxmlformats.org/drawingml/2006/table">
            <a:tbl>
              <a:tblPr firstRow="1"/>
              <a:tblGrid>
                <a:gridCol w="3724857">
                  <a:extLst>
                    <a:ext uri="{9D8B030D-6E8A-4147-A177-3AD203B41FA5}">
                      <a16:colId xmlns:a16="http://schemas.microsoft.com/office/drawing/2014/main" val="3011675491"/>
                    </a:ext>
                  </a:extLst>
                </a:gridCol>
                <a:gridCol w="546769">
                  <a:extLst>
                    <a:ext uri="{9D8B030D-6E8A-4147-A177-3AD203B41FA5}">
                      <a16:colId xmlns:a16="http://schemas.microsoft.com/office/drawing/2014/main" val="3138152994"/>
                    </a:ext>
                  </a:extLst>
                </a:gridCol>
              </a:tblGrid>
              <a:tr h="356363">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GB" sz="1100" b="1" dirty="0">
                        <a:solidFill>
                          <a:schemeClr val="tx1">
                            <a:lumMod val="65000"/>
                            <a:lumOff val="35000"/>
                          </a:schemeClr>
                        </a:solidFill>
                        <a:latin typeface="Arial" panose="020B0604020202020204" pitchFamily="34" charset="0"/>
                        <a:cs typeface="Arial" panose="020B0604020202020204"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GB" sz="1100" b="1" dirty="0">
                          <a:solidFill>
                            <a:schemeClr val="tx1">
                              <a:lumMod val="65000"/>
                              <a:lumOff val="35000"/>
                            </a:schemeClr>
                          </a:solidFill>
                          <a:latin typeface="Arial" panose="020B0604020202020204" pitchFamily="34" charset="0"/>
                          <a:cs typeface="Arial" panose="020B0604020202020204" pitchFamily="34" charset="0"/>
                        </a:rPr>
                        <a:t>Changes in drinking habits during Covid-19 lockdown</a:t>
                      </a:r>
                    </a:p>
                    <a:p>
                      <a:pPr algn="l" fontAlgn="b"/>
                      <a:endParaRPr lang="en-GB" sz="1100" b="0" i="0" u="none" strike="noStrike" dirty="0">
                        <a:solidFill>
                          <a:srgbClr val="595959"/>
                        </a:solidFill>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100" b="0" i="0" u="none" strike="noStrike" dirty="0">
                          <a:solidFill>
                            <a:srgbClr val="595959"/>
                          </a:solidFill>
                          <a:effectLst/>
                          <a:latin typeface="Arial" panose="020B0604020202020204" pitchFamily="34" charset="0"/>
                        </a:rPr>
                        <a:t>%</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08172107"/>
                  </a:ext>
                </a:extLst>
              </a:tr>
              <a:tr h="356363">
                <a:tc>
                  <a:txBody>
                    <a:bodyPr/>
                    <a:lstStyle/>
                    <a:p>
                      <a:pPr algn="l" fontAlgn="b"/>
                      <a:r>
                        <a:rPr lang="en-GB" sz="1100" b="0" i="0" u="none" strike="noStrike" dirty="0">
                          <a:solidFill>
                            <a:srgbClr val="595959"/>
                          </a:solidFill>
                          <a:effectLst/>
                          <a:latin typeface="Arial" panose="020B0604020202020204" pitchFamily="34" charset="0"/>
                        </a:rPr>
                        <a:t> The number of days that I drank alcohol increased</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100" b="0" i="0" u="none" strike="noStrike" dirty="0">
                          <a:solidFill>
                            <a:srgbClr val="595959"/>
                          </a:solidFill>
                          <a:effectLst/>
                          <a:latin typeface="Arial" panose="020B0604020202020204" pitchFamily="34" charset="0"/>
                        </a:rPr>
                        <a:t>46%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00910403"/>
                  </a:ext>
                </a:extLst>
              </a:tr>
              <a:tr h="385437">
                <a:tc>
                  <a:txBody>
                    <a:bodyPr/>
                    <a:lstStyle/>
                    <a:p>
                      <a:pPr algn="l" fontAlgn="b"/>
                      <a:r>
                        <a:rPr lang="en-GB" sz="1100" b="0" i="0" u="none" strike="noStrike" dirty="0">
                          <a:solidFill>
                            <a:srgbClr val="595959"/>
                          </a:solidFill>
                          <a:effectLst/>
                          <a:latin typeface="Arial" panose="020B0604020202020204" pitchFamily="34" charset="0"/>
                        </a:rPr>
                        <a:t> The amount of alcohol I drank increased</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100" b="0" i="0" u="none" strike="noStrike" dirty="0">
                          <a:solidFill>
                            <a:srgbClr val="595959"/>
                          </a:solidFill>
                          <a:effectLst/>
                          <a:latin typeface="Arial" panose="020B0604020202020204" pitchFamily="34" charset="0"/>
                        </a:rPr>
                        <a:t>37%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2870346"/>
                  </a:ext>
                </a:extLst>
              </a:tr>
              <a:tr h="406651">
                <a:tc>
                  <a:txBody>
                    <a:bodyPr/>
                    <a:lstStyle/>
                    <a:p>
                      <a:pPr algn="l" fontAlgn="b">
                        <a:buClr>
                          <a:srgbClr val="595959"/>
                        </a:buClr>
                        <a:buSzPts val="1100"/>
                        <a:buFont typeface="Arial" panose="020B0604020202020204" pitchFamily="34" charset="0"/>
                        <a:buNone/>
                      </a:pPr>
                      <a:r>
                        <a:rPr lang="en-GB" sz="1100" b="0" i="0" u="none" strike="noStrike" dirty="0">
                          <a:solidFill>
                            <a:srgbClr val="595959"/>
                          </a:solidFill>
                          <a:effectLst/>
                          <a:latin typeface="Arial" panose="020B0604020202020204" pitchFamily="34" charset="0"/>
                        </a:rPr>
                        <a:t> Both the number of days that I drank and the amount of   </a:t>
                      </a:r>
                    </a:p>
                    <a:p>
                      <a:pPr algn="l" fontAlgn="b">
                        <a:buClr>
                          <a:srgbClr val="595959"/>
                        </a:buClr>
                        <a:buSzPts val="1100"/>
                        <a:buFont typeface="Arial" panose="020B0604020202020204" pitchFamily="34" charset="0"/>
                        <a:buNone/>
                      </a:pPr>
                      <a:r>
                        <a:rPr lang="en-GB" sz="1100" b="0" i="0" u="none" strike="noStrike" dirty="0">
                          <a:solidFill>
                            <a:srgbClr val="595959"/>
                          </a:solidFill>
                          <a:effectLst/>
                          <a:latin typeface="Arial" panose="020B0604020202020204" pitchFamily="34" charset="0"/>
                        </a:rPr>
                        <a:t> alcohol I drank increased</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100" b="0" i="0" u="none" strike="noStrike" dirty="0">
                          <a:solidFill>
                            <a:srgbClr val="595959"/>
                          </a:solidFill>
                          <a:effectLst/>
                          <a:latin typeface="Arial" panose="020B0604020202020204" pitchFamily="34" charset="0"/>
                        </a:rPr>
                        <a:t>35%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22709878"/>
                  </a:ext>
                </a:extLst>
              </a:tr>
            </a:tbl>
          </a:graphicData>
        </a:graphic>
      </p:graphicFrame>
      <p:graphicFrame>
        <p:nvGraphicFramePr>
          <p:cNvPr id="37" name="Chart 36" descr="We asked people how safe they felt in pubs and bars before Covid-19 and since they re-opened after lockdown. Chart showing that 95% felt safe before covid and 41% felt safe after re-opening.">
            <a:extLst>
              <a:ext uri="{FF2B5EF4-FFF2-40B4-BE49-F238E27FC236}">
                <a16:creationId xmlns:a16="http://schemas.microsoft.com/office/drawing/2014/main" id="{4755A604-9EC5-4F98-9BE0-A3EF62FB3245}"/>
              </a:ext>
            </a:extLst>
          </p:cNvPr>
          <p:cNvGraphicFramePr>
            <a:graphicFrameLocks/>
          </p:cNvGraphicFramePr>
          <p:nvPr>
            <p:extLst>
              <p:ext uri="{D42A27DB-BD31-4B8C-83A1-F6EECF244321}">
                <p14:modId xmlns:p14="http://schemas.microsoft.com/office/powerpoint/2010/main" val="3025372533"/>
              </p:ext>
            </p:extLst>
          </p:nvPr>
        </p:nvGraphicFramePr>
        <p:xfrm>
          <a:off x="5035153" y="5204331"/>
          <a:ext cx="3905002" cy="1517189"/>
        </p:xfrm>
        <a:graphic>
          <a:graphicData uri="http://schemas.openxmlformats.org/drawingml/2006/chart">
            <c:chart xmlns:c="http://schemas.openxmlformats.org/drawingml/2006/chart" xmlns:r="http://schemas.openxmlformats.org/officeDocument/2006/relationships" r:id="rId8"/>
          </a:graphicData>
        </a:graphic>
      </p:graphicFrame>
      <p:sp>
        <p:nvSpPr>
          <p:cNvPr id="40" name="Oval 4">
            <a:extLst>
              <a:ext uri="{FF2B5EF4-FFF2-40B4-BE49-F238E27FC236}">
                <a16:creationId xmlns:a16="http://schemas.microsoft.com/office/drawing/2014/main" id="{7F50E985-71C2-48F9-BFF9-20B336945538}"/>
              </a:ext>
              <a:ext uri="{C183D7F6-B498-43B3-948B-1728B52AA6E4}">
                <adec:decorative xmlns:adec="http://schemas.microsoft.com/office/drawing/2017/decorative" val="1"/>
              </a:ext>
            </a:extLst>
          </p:cNvPr>
          <p:cNvSpPr txBox="1"/>
          <p:nvPr/>
        </p:nvSpPr>
        <p:spPr>
          <a:xfrm>
            <a:off x="4528265" y="5387936"/>
            <a:ext cx="611008" cy="550738"/>
          </a:xfrm>
          <a:prstGeom prst="rect">
            <a:avLst/>
          </a:prstGeom>
          <a:solidFill>
            <a:schemeClr val="bg1">
              <a:lumMod val="75000"/>
            </a:schemeClr>
          </a:solidFill>
          <a:ln>
            <a:solidFill>
              <a:schemeClr val="tx1"/>
            </a:solidFill>
          </a:ln>
        </p:spPr>
        <p:style>
          <a:lnRef idx="0">
            <a:scrgbClr r="0" g="0" b="0"/>
          </a:lnRef>
          <a:fillRef idx="0">
            <a:scrgbClr r="0" g="0" b="0"/>
          </a:fillRef>
          <a:effectRef idx="0">
            <a:scrgbClr r="0" g="0" b="0"/>
          </a:effectRef>
          <a:fontRef idx="minor">
            <a:schemeClr val="tx1"/>
          </a:fontRef>
        </p:style>
        <p:txBody>
          <a:bodyPr spcFirstLastPara="0" vert="horz" wrap="square" lIns="80390" tIns="17780" rIns="80390" bIns="17780" numCol="1" spcCol="1270" anchor="ctr" anchorCtr="0">
            <a:noAutofit/>
          </a:bodyPr>
          <a:lstStyle/>
          <a:p>
            <a:pPr marL="0" lvl="0" indent="0" algn="ctr" defTabSz="622300">
              <a:lnSpc>
                <a:spcPct val="90000"/>
              </a:lnSpc>
              <a:spcBef>
                <a:spcPct val="0"/>
              </a:spcBef>
              <a:spcAft>
                <a:spcPct val="35000"/>
              </a:spcAft>
              <a:buNone/>
            </a:pPr>
            <a:r>
              <a:rPr lang="en-GB" sz="1100" b="1" dirty="0"/>
              <a:t>Before</a:t>
            </a:r>
            <a:r>
              <a:rPr lang="en-GB" sz="1100" dirty="0"/>
              <a:t> Covid-19</a:t>
            </a:r>
            <a:endParaRPr lang="en-GB" sz="1100" kern="1200" dirty="0"/>
          </a:p>
        </p:txBody>
      </p:sp>
      <p:sp>
        <p:nvSpPr>
          <p:cNvPr id="43" name="Oval 4">
            <a:extLst>
              <a:ext uri="{FF2B5EF4-FFF2-40B4-BE49-F238E27FC236}">
                <a16:creationId xmlns:a16="http://schemas.microsoft.com/office/drawing/2014/main" id="{A37D140B-58E2-4D96-9A9B-C68D4F5E652B}"/>
              </a:ext>
              <a:ext uri="{C183D7F6-B498-43B3-948B-1728B52AA6E4}">
                <adec:decorative xmlns:adec="http://schemas.microsoft.com/office/drawing/2017/decorative" val="1"/>
              </a:ext>
            </a:extLst>
          </p:cNvPr>
          <p:cNvSpPr txBox="1"/>
          <p:nvPr/>
        </p:nvSpPr>
        <p:spPr>
          <a:xfrm>
            <a:off x="4542935" y="6053366"/>
            <a:ext cx="611008" cy="550738"/>
          </a:xfrm>
          <a:prstGeom prst="rect">
            <a:avLst/>
          </a:prstGeom>
          <a:solidFill>
            <a:schemeClr val="bg1">
              <a:lumMod val="75000"/>
            </a:schemeClr>
          </a:solidFill>
          <a:ln>
            <a:solidFill>
              <a:schemeClr val="tx1"/>
            </a:solidFill>
          </a:ln>
        </p:spPr>
        <p:style>
          <a:lnRef idx="0">
            <a:scrgbClr r="0" g="0" b="0"/>
          </a:lnRef>
          <a:fillRef idx="0">
            <a:scrgbClr r="0" g="0" b="0"/>
          </a:fillRef>
          <a:effectRef idx="0">
            <a:scrgbClr r="0" g="0" b="0"/>
          </a:effectRef>
          <a:fontRef idx="minor">
            <a:schemeClr val="tx1"/>
          </a:fontRef>
        </p:style>
        <p:txBody>
          <a:bodyPr spcFirstLastPara="0" vert="horz" wrap="square" lIns="80390" tIns="17780" rIns="80390" bIns="17780" numCol="1" spcCol="1270" anchor="ctr" anchorCtr="0">
            <a:noAutofit/>
          </a:bodyPr>
          <a:lstStyle/>
          <a:p>
            <a:pPr marL="0" lvl="0" indent="0" algn="ctr" defTabSz="622300">
              <a:lnSpc>
                <a:spcPct val="90000"/>
              </a:lnSpc>
              <a:spcBef>
                <a:spcPct val="0"/>
              </a:spcBef>
              <a:spcAft>
                <a:spcPct val="35000"/>
              </a:spcAft>
              <a:buNone/>
            </a:pPr>
            <a:r>
              <a:rPr lang="en-GB" sz="1000" b="1" dirty="0"/>
              <a:t>After re- opening</a:t>
            </a:r>
            <a:endParaRPr lang="en-GB" sz="1000" kern="1200" dirty="0"/>
          </a:p>
        </p:txBody>
      </p:sp>
      <mc:AlternateContent xmlns:mc="http://schemas.openxmlformats.org/markup-compatibility/2006" xmlns:cx1="http://schemas.microsoft.com/office/drawing/2015/9/8/chartex">
        <mc:Choice Requires="cx1">
          <p:graphicFrame>
            <p:nvGraphicFramePr>
              <p:cNvPr id="21" name="Chart 20" descr="Chart showing how often people are drinking alcohol. 40% of people are drinking a few times a week, 18% occasionally, 11% every day, 11% never. 9% a few times a month, 8% once a week and 3% weekends only. ">
                <a:extLst>
                  <a:ext uri="{FF2B5EF4-FFF2-40B4-BE49-F238E27FC236}">
                    <a16:creationId xmlns:a16="http://schemas.microsoft.com/office/drawing/2014/main" id="{33534867-B76F-42F2-A04B-40462E90CF59}"/>
                  </a:ext>
                </a:extLst>
              </p:cNvPr>
              <p:cNvGraphicFramePr/>
              <p:nvPr>
                <p:extLst>
                  <p:ext uri="{D42A27DB-BD31-4B8C-83A1-F6EECF244321}">
                    <p14:modId xmlns:p14="http://schemas.microsoft.com/office/powerpoint/2010/main" val="2889228025"/>
                  </p:ext>
                </p:extLst>
              </p:nvPr>
            </p:nvGraphicFramePr>
            <p:xfrm>
              <a:off x="221092" y="2149303"/>
              <a:ext cx="3867150" cy="2276474"/>
            </p:xfrm>
            <a:graphic>
              <a:graphicData uri="http://schemas.microsoft.com/office/drawing/2014/chartex">
                <cx:chart xmlns:cx="http://schemas.microsoft.com/office/drawing/2014/chartex" xmlns:r="http://schemas.openxmlformats.org/officeDocument/2006/relationships" r:id="rId9"/>
              </a:graphicData>
            </a:graphic>
          </p:graphicFrame>
        </mc:Choice>
        <mc:Fallback xmlns="">
          <p:pic>
            <p:nvPicPr>
              <p:cNvPr id="21" name="Chart 20" descr="Chart showing how often people are drinking alcohol. 40% of people are drinking a few times a week, 18% occasionally, 11% every day, 11% never. 9% a few times a month, 8% once a week and 3% weekends only. ">
                <a:extLst>
                  <a:ext uri="{FF2B5EF4-FFF2-40B4-BE49-F238E27FC236}">
                    <a16:creationId xmlns:a16="http://schemas.microsoft.com/office/drawing/2014/main" id="{33534867-B76F-42F2-A04B-40462E90CF59}"/>
                  </a:ext>
                </a:extLst>
              </p:cNvPr>
              <p:cNvPicPr>
                <a:picLocks noGrp="1" noRot="1" noChangeAspect="1" noMove="1" noResize="1" noEditPoints="1" noAdjustHandles="1" noChangeArrowheads="1" noChangeShapeType="1"/>
              </p:cNvPicPr>
              <p:nvPr/>
            </p:nvPicPr>
            <p:blipFill>
              <a:blip r:embed="rId10"/>
              <a:stretch>
                <a:fillRect/>
              </a:stretch>
            </p:blipFill>
            <p:spPr>
              <a:xfrm>
                <a:off x="221092" y="2149303"/>
                <a:ext cx="3867150" cy="2276474"/>
              </a:xfrm>
              <a:prstGeom prst="rect">
                <a:avLst/>
              </a:prstGeom>
            </p:spPr>
          </p:pic>
        </mc:Fallback>
      </mc:AlternateContent>
    </p:spTree>
    <p:extLst>
      <p:ext uri="{BB962C8B-B14F-4D97-AF65-F5344CB8AC3E}">
        <p14:creationId xmlns:p14="http://schemas.microsoft.com/office/powerpoint/2010/main" val="3472092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8F7F2"/>
        </a:solidFill>
        <a:effectLst/>
      </p:bgPr>
    </p:bg>
    <p:spTree>
      <p:nvGrpSpPr>
        <p:cNvPr id="1" name=""/>
        <p:cNvGrpSpPr/>
        <p:nvPr/>
      </p:nvGrpSpPr>
      <p:grpSpPr>
        <a:xfrm>
          <a:off x="0" y="0"/>
          <a:ext cx="0" cy="0"/>
          <a:chOff x="0" y="0"/>
          <a:chExt cx="0" cy="0"/>
        </a:xfrm>
      </p:grpSpPr>
      <p:sp>
        <p:nvSpPr>
          <p:cNvPr id="16" name="Content Placeholder 4"/>
          <p:cNvSpPr txBox="1">
            <a:spLocks/>
          </p:cNvSpPr>
          <p:nvPr/>
        </p:nvSpPr>
        <p:spPr>
          <a:xfrm>
            <a:off x="379093" y="207317"/>
            <a:ext cx="4896544" cy="396044"/>
          </a:xfrm>
          <a:prstGeom prst="rect">
            <a:avLst/>
          </a:prstGeom>
          <a:noFill/>
          <a:ln>
            <a:no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1400" b="1" dirty="0">
                <a:solidFill>
                  <a:schemeClr val="tx1">
                    <a:lumMod val="65000"/>
                    <a:lumOff val="35000"/>
                  </a:schemeClr>
                </a:solidFill>
                <a:latin typeface="Arial" panose="020B0604020202020204" pitchFamily="34" charset="0"/>
                <a:cs typeface="Arial" panose="020B0604020202020204" pitchFamily="34" charset="0"/>
              </a:rPr>
              <a:t>Getting support with alcohol harm and addiction</a:t>
            </a:r>
          </a:p>
        </p:txBody>
      </p:sp>
      <p:sp>
        <p:nvSpPr>
          <p:cNvPr id="19" name="Rounded Rectangle 18" descr="Graphic containing bullets of issues people feel need addressing and what's next"/>
          <p:cNvSpPr/>
          <p:nvPr/>
        </p:nvSpPr>
        <p:spPr>
          <a:xfrm>
            <a:off x="99204" y="2435350"/>
            <a:ext cx="8895809" cy="4126112"/>
          </a:xfrm>
          <a:prstGeom prst="roundRect">
            <a:avLst>
              <a:gd name="adj" fmla="val 12997"/>
            </a:avLst>
          </a:prstGeom>
          <a:solidFill>
            <a:srgbClr val="FEF4E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lvl="0"/>
            <a:endParaRPr lang="en-GB" sz="1200" dirty="0">
              <a:solidFill>
                <a:schemeClr val="tx2"/>
              </a:solidFill>
              <a:latin typeface="Arial" panose="020B0604020202020204" pitchFamily="34" charset="0"/>
              <a:cs typeface="Arial" panose="020B0604020202020204" pitchFamily="34" charset="0"/>
            </a:endParaRPr>
          </a:p>
          <a:p>
            <a:pPr lvl="0"/>
            <a:endParaRPr lang="en-GB" sz="1200" dirty="0">
              <a:solidFill>
                <a:schemeClr val="tx2"/>
              </a:solidFill>
              <a:latin typeface="Arial" panose="020B0604020202020204" pitchFamily="34" charset="0"/>
              <a:cs typeface="Arial" panose="020B0604020202020204" pitchFamily="34" charset="0"/>
            </a:endParaRPr>
          </a:p>
          <a:p>
            <a:pPr marL="108000">
              <a:spcBef>
                <a:spcPts val="300"/>
              </a:spcBef>
              <a:spcAft>
                <a:spcPts val="300"/>
              </a:spcAft>
            </a:pPr>
            <a:endParaRPr lang="en-GB" sz="1400" b="1" dirty="0">
              <a:solidFill>
                <a:schemeClr val="tx2"/>
              </a:solidFill>
              <a:latin typeface="Arial" panose="020B0604020202020204" pitchFamily="34" charset="0"/>
              <a:cs typeface="Arial" panose="020B0604020202020204" pitchFamily="34" charset="0"/>
            </a:endParaRPr>
          </a:p>
          <a:p>
            <a:pPr marL="108000">
              <a:spcBef>
                <a:spcPts val="300"/>
              </a:spcBef>
              <a:spcAft>
                <a:spcPts val="300"/>
              </a:spcAft>
            </a:pPr>
            <a:endParaRPr lang="en-GB" sz="1400" b="1" dirty="0">
              <a:solidFill>
                <a:schemeClr val="tx2"/>
              </a:solidFill>
              <a:latin typeface="Arial" panose="020B0604020202020204" pitchFamily="34" charset="0"/>
              <a:cs typeface="Arial" panose="020B0604020202020204" pitchFamily="34" charset="0"/>
            </a:endParaRPr>
          </a:p>
          <a:p>
            <a:pPr marL="108000">
              <a:spcBef>
                <a:spcPts val="300"/>
              </a:spcBef>
              <a:spcAft>
                <a:spcPts val="300"/>
              </a:spcAft>
            </a:pPr>
            <a:r>
              <a:rPr lang="en-GB" sz="1400" b="1" dirty="0">
                <a:solidFill>
                  <a:schemeClr val="tx1"/>
                </a:solidFill>
                <a:latin typeface="Arial" panose="020B0604020202020204" pitchFamily="34" charset="0"/>
                <a:cs typeface="Arial" panose="020B0604020202020204" pitchFamily="34" charset="0"/>
              </a:rPr>
              <a:t>   Main issues that people feel need addressing:</a:t>
            </a:r>
          </a:p>
          <a:p>
            <a:pPr marL="279450" indent="-171450">
              <a:spcBef>
                <a:spcPts val="300"/>
              </a:spcBef>
              <a:spcAft>
                <a:spcPts val="300"/>
              </a:spcAft>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Support needs to encourage connection and reduce isolation.</a:t>
            </a:r>
          </a:p>
          <a:p>
            <a:pPr marL="279450" indent="-171450">
              <a:spcBef>
                <a:spcPts val="300"/>
              </a:spcBef>
              <a:spcAft>
                <a:spcPts val="300"/>
              </a:spcAft>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Training for professionals on minimising harm and positive recovery.</a:t>
            </a:r>
          </a:p>
          <a:p>
            <a:pPr marL="279450" indent="-171450">
              <a:spcBef>
                <a:spcPts val="300"/>
              </a:spcBef>
              <a:spcAft>
                <a:spcPts val="300"/>
              </a:spcAft>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Issues with alcohol should not be ‘played down’ in importance.</a:t>
            </a:r>
          </a:p>
          <a:p>
            <a:pPr marL="279450" indent="-171450">
              <a:spcBef>
                <a:spcPts val="300"/>
              </a:spcBef>
              <a:spcAft>
                <a:spcPts val="300"/>
              </a:spcAft>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Specific support needed at each stage of treatment and recovery.</a:t>
            </a:r>
          </a:p>
          <a:p>
            <a:pPr marL="279450" indent="-171450">
              <a:spcBef>
                <a:spcPts val="300"/>
              </a:spcBef>
              <a:spcAft>
                <a:spcPts val="300"/>
              </a:spcAft>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Alcohol harm education from school through to adulthood is important.</a:t>
            </a:r>
          </a:p>
          <a:p>
            <a:pPr marL="279450" indent="-171450">
              <a:spcBef>
                <a:spcPts val="300"/>
              </a:spcBef>
              <a:spcAft>
                <a:spcPts val="300"/>
              </a:spcAft>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Safe places and safe people without judgement are vital for recovery.</a:t>
            </a:r>
          </a:p>
          <a:p>
            <a:pPr marL="279450" indent="-171450">
              <a:spcBef>
                <a:spcPts val="300"/>
              </a:spcBef>
              <a:spcAft>
                <a:spcPts val="300"/>
              </a:spcAft>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Alcohol harm on family and relationships is significant.</a:t>
            </a:r>
          </a:p>
          <a:p>
            <a:pPr marL="279450" indent="-171450">
              <a:spcBef>
                <a:spcPts val="300"/>
              </a:spcBef>
              <a:spcAft>
                <a:spcPts val="300"/>
              </a:spcAft>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Digital exclusion – make online support more accessible.</a:t>
            </a:r>
          </a:p>
          <a:p>
            <a:pPr lvl="0"/>
            <a:endParaRPr lang="en-GB" sz="900" dirty="0">
              <a:solidFill>
                <a:schemeClr val="tx1"/>
              </a:solidFill>
              <a:latin typeface="Arial" panose="020B0604020202020204" pitchFamily="34" charset="0"/>
              <a:cs typeface="Arial" panose="020B0604020202020204" pitchFamily="34" charset="0"/>
            </a:endParaRPr>
          </a:p>
          <a:p>
            <a:pPr marL="108000" lvl="0">
              <a:spcAft>
                <a:spcPts val="300"/>
              </a:spcAft>
            </a:pPr>
            <a:r>
              <a:rPr lang="en-GB" sz="1400" b="1" dirty="0">
                <a:solidFill>
                  <a:schemeClr val="tx1"/>
                </a:solidFill>
                <a:latin typeface="Arial" panose="020B0604020202020204" pitchFamily="34" charset="0"/>
                <a:cs typeface="Arial" panose="020B0604020202020204" pitchFamily="34" charset="0"/>
              </a:rPr>
              <a:t>     What’s next:</a:t>
            </a:r>
            <a:endParaRPr lang="en-GB" sz="1200" dirty="0">
              <a:solidFill>
                <a:schemeClr val="tx1"/>
              </a:solidFill>
              <a:latin typeface="Arial" panose="020B0604020202020204" pitchFamily="34" charset="0"/>
              <a:cs typeface="Arial" panose="020B0604020202020204" pitchFamily="34" charset="0"/>
            </a:endParaRPr>
          </a:p>
          <a:p>
            <a:pPr marL="279450" lvl="0" indent="-171450">
              <a:spcAft>
                <a:spcPts val="300"/>
              </a:spcAft>
              <a:buFont typeface="Wingdings" panose="05000000000000000000" pitchFamily="2" charset="2"/>
              <a:buChar char="Ø"/>
            </a:pPr>
            <a:r>
              <a:rPr lang="en-GB" sz="1200" dirty="0">
                <a:solidFill>
                  <a:schemeClr val="tx1"/>
                </a:solidFill>
                <a:latin typeface="Arial" panose="020B0604020202020204" pitchFamily="34" charset="0"/>
                <a:cs typeface="Arial" panose="020B0604020202020204" pitchFamily="34" charset="0"/>
              </a:rPr>
              <a:t>This feedback will inform the next East Sussex Alcohol </a:t>
            </a:r>
          </a:p>
          <a:p>
            <a:pPr marL="108000" lvl="0">
              <a:spcAft>
                <a:spcPts val="300"/>
              </a:spcAft>
            </a:pPr>
            <a:r>
              <a:rPr lang="en-GB" sz="1200" dirty="0">
                <a:solidFill>
                  <a:schemeClr val="tx1"/>
                </a:solidFill>
                <a:latin typeface="Arial" panose="020B0604020202020204" pitchFamily="34" charset="0"/>
                <a:cs typeface="Arial" panose="020B0604020202020204" pitchFamily="34" charset="0"/>
              </a:rPr>
              <a:t>     Harm Reduction Strategy.</a:t>
            </a:r>
          </a:p>
          <a:p>
            <a:pPr marL="279450" lvl="0" indent="-171450">
              <a:spcAft>
                <a:spcPts val="300"/>
              </a:spcAft>
              <a:buFont typeface="Wingdings" panose="05000000000000000000" pitchFamily="2" charset="2"/>
              <a:buChar char="Ø"/>
            </a:pPr>
            <a:r>
              <a:rPr lang="en-GB" sz="1200" dirty="0">
                <a:solidFill>
                  <a:schemeClr val="tx1"/>
                </a:solidFill>
                <a:latin typeface="Arial" panose="020B0604020202020204" pitchFamily="34" charset="0"/>
                <a:cs typeface="Arial" panose="020B0604020202020204" pitchFamily="34" charset="0"/>
              </a:rPr>
              <a:t> A learning event for services and professionals to better </a:t>
            </a:r>
          </a:p>
          <a:p>
            <a:pPr marL="108000" lvl="0">
              <a:spcAft>
                <a:spcPts val="300"/>
              </a:spcAft>
            </a:pPr>
            <a:r>
              <a:rPr lang="en-GB" sz="1200" dirty="0">
                <a:solidFill>
                  <a:schemeClr val="tx1"/>
                </a:solidFill>
                <a:latin typeface="Arial" panose="020B0604020202020204" pitchFamily="34" charset="0"/>
                <a:cs typeface="Arial" panose="020B0604020202020204" pitchFamily="34" charset="0"/>
              </a:rPr>
              <a:t>     understand substance misuse.</a:t>
            </a:r>
          </a:p>
          <a:p>
            <a:pPr marL="279450" lvl="0" indent="-171450">
              <a:spcAft>
                <a:spcPts val="300"/>
              </a:spcAft>
              <a:buFont typeface="Wingdings" panose="05000000000000000000" pitchFamily="2" charset="2"/>
              <a:buChar char="Ø"/>
            </a:pPr>
            <a:r>
              <a:rPr lang="en-GB" sz="1200" dirty="0">
                <a:solidFill>
                  <a:schemeClr val="tx1"/>
                </a:solidFill>
                <a:latin typeface="Arial" panose="020B0604020202020204" pitchFamily="34" charset="0"/>
                <a:cs typeface="Arial" panose="020B0604020202020204" pitchFamily="34" charset="0"/>
              </a:rPr>
              <a:t>Work with STAR to demystify treatment for those with alcohol disorders.</a:t>
            </a:r>
          </a:p>
          <a:p>
            <a:pPr lvl="0"/>
            <a:endParaRPr lang="en-GB" sz="1200" b="1" dirty="0">
              <a:solidFill>
                <a:schemeClr val="tx2"/>
              </a:solidFill>
              <a:latin typeface="Arial" panose="020B0604020202020204" pitchFamily="34" charset="0"/>
              <a:cs typeface="Arial" panose="020B0604020202020204" pitchFamily="34" charset="0"/>
            </a:endParaRPr>
          </a:p>
          <a:p>
            <a:pPr lvl="0"/>
            <a:endParaRPr lang="en-GB" sz="1200" dirty="0">
              <a:solidFill>
                <a:schemeClr val="tx2"/>
              </a:solidFill>
              <a:latin typeface="Arial" panose="020B0604020202020204" pitchFamily="34" charset="0"/>
              <a:cs typeface="Arial" panose="020B0604020202020204" pitchFamily="34" charset="0"/>
            </a:endParaRPr>
          </a:p>
          <a:p>
            <a:pPr lvl="0"/>
            <a:endParaRPr lang="en-GB" sz="1200" dirty="0">
              <a:solidFill>
                <a:schemeClr val="tx2"/>
              </a:solidFill>
              <a:latin typeface="Arial" panose="020B0604020202020204" pitchFamily="34" charset="0"/>
              <a:cs typeface="Arial" panose="020B0604020202020204" pitchFamily="34" charset="0"/>
            </a:endParaRPr>
          </a:p>
          <a:p>
            <a:pPr lvl="0"/>
            <a:endParaRPr lang="en-GB" sz="1200" dirty="0">
              <a:solidFill>
                <a:schemeClr val="tx2"/>
              </a:solidFill>
              <a:latin typeface="Arial" panose="020B0604020202020204" pitchFamily="34" charset="0"/>
              <a:cs typeface="Arial" panose="020B0604020202020204" pitchFamily="34" charset="0"/>
            </a:endParaRPr>
          </a:p>
          <a:p>
            <a:pPr lvl="0"/>
            <a:endParaRPr lang="en-GB" sz="1200" dirty="0">
              <a:solidFill>
                <a:schemeClr val="tx2"/>
              </a:solidFill>
              <a:latin typeface="Arial" panose="020B0604020202020204" pitchFamily="34" charset="0"/>
              <a:cs typeface="Arial" panose="020B0604020202020204" pitchFamily="34" charset="0"/>
            </a:endParaRPr>
          </a:p>
          <a:p>
            <a:pPr lvl="0"/>
            <a:endParaRPr lang="en-GB" sz="1200" dirty="0">
              <a:solidFill>
                <a:schemeClr val="tx2"/>
              </a:solidFill>
              <a:latin typeface="Arial" panose="020B0604020202020204" pitchFamily="34" charset="0"/>
              <a:cs typeface="Arial" panose="020B0604020202020204" pitchFamily="34" charset="0"/>
            </a:endParaRPr>
          </a:p>
        </p:txBody>
      </p:sp>
      <p:grpSp>
        <p:nvGrpSpPr>
          <p:cNvPr id="21" name="Group 20">
            <a:extLst>
              <a:ext uri="{C183D7F6-B498-43B3-948B-1728B52AA6E4}">
                <adec:decorative xmlns:adec="http://schemas.microsoft.com/office/drawing/2017/decorative" val="1"/>
              </a:ext>
            </a:extLst>
          </p:cNvPr>
          <p:cNvGrpSpPr/>
          <p:nvPr/>
        </p:nvGrpSpPr>
        <p:grpSpPr>
          <a:xfrm>
            <a:off x="6689047" y="3940118"/>
            <a:ext cx="2245315" cy="2175298"/>
            <a:chOff x="6879343" y="4358405"/>
            <a:chExt cx="2060264" cy="2166263"/>
          </a:xfrm>
        </p:grpSpPr>
        <p:sp>
          <p:nvSpPr>
            <p:cNvPr id="5" name="Oval Callout 4">
              <a:extLst>
                <a:ext uri="{C183D7F6-B498-43B3-948B-1728B52AA6E4}">
                  <adec:decorative xmlns:adec="http://schemas.microsoft.com/office/drawing/2017/decorative" val="1"/>
                </a:ext>
              </a:extLst>
            </p:cNvPr>
            <p:cNvSpPr/>
            <p:nvPr/>
          </p:nvSpPr>
          <p:spPr>
            <a:xfrm>
              <a:off x="6879343" y="4358405"/>
              <a:ext cx="2060264" cy="2166263"/>
            </a:xfrm>
            <a:prstGeom prst="wedgeEllipseCallou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1" name="Content Placeholder 4" descr="Quote from respondent - The pandemic has had the opposite effect - I have reduced my intake of alcohol due to not socialising and not going to bars/pubs. I have made changes to my lifestyle to do more exercise and have lost weight and improved my fitness level."/>
            <p:cNvSpPr txBox="1">
              <a:spLocks/>
            </p:cNvSpPr>
            <p:nvPr/>
          </p:nvSpPr>
          <p:spPr>
            <a:xfrm>
              <a:off x="7056318" y="4590824"/>
              <a:ext cx="1712712" cy="1389380"/>
            </a:xfrm>
            <a:prstGeom prst="rect">
              <a:avLst/>
            </a:prstGeom>
            <a:noFill/>
            <a:ln>
              <a:no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1100" dirty="0">
                  <a:solidFill>
                    <a:schemeClr val="tx1">
                      <a:lumMod val="75000"/>
                      <a:lumOff val="25000"/>
                    </a:schemeClr>
                  </a:solidFill>
                  <a:latin typeface="Candara" panose="020E0502030303020204" pitchFamily="34" charset="0"/>
                  <a:cs typeface="Arial" panose="020B0604020202020204" pitchFamily="34" charset="0"/>
                </a:rPr>
                <a:t> The pandemic has had the opposite effect - I have reduced my intake of alcohol due to not socialising and not going to bars/pubs. I have made changes to my lifestyle to do more exercise and have lost weight and improved my fitness level.</a:t>
              </a:r>
            </a:p>
          </p:txBody>
        </p:sp>
      </p:grpSp>
      <p:sp>
        <p:nvSpPr>
          <p:cNvPr id="34" name="Oval Callout 33">
            <a:extLst>
              <a:ext uri="{C183D7F6-B498-43B3-948B-1728B52AA6E4}">
                <adec:decorative xmlns:adec="http://schemas.microsoft.com/office/drawing/2017/decorative" val="1"/>
              </a:ext>
            </a:extLst>
          </p:cNvPr>
          <p:cNvSpPr/>
          <p:nvPr/>
        </p:nvSpPr>
        <p:spPr>
          <a:xfrm flipH="1">
            <a:off x="4499992" y="4497214"/>
            <a:ext cx="2128404" cy="1526130"/>
          </a:xfrm>
          <a:prstGeom prst="wedgeEllipseCallou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5" name="Oval Callout 34">
            <a:extLst>
              <a:ext uri="{C183D7F6-B498-43B3-948B-1728B52AA6E4}">
                <adec:decorative xmlns:adec="http://schemas.microsoft.com/office/drawing/2017/decorative" val="1"/>
              </a:ext>
            </a:extLst>
          </p:cNvPr>
          <p:cNvSpPr/>
          <p:nvPr/>
        </p:nvSpPr>
        <p:spPr>
          <a:xfrm flipH="1">
            <a:off x="6905002" y="2526988"/>
            <a:ext cx="2048738" cy="1262767"/>
          </a:xfrm>
          <a:prstGeom prst="wedgeEllipseCallou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9" name="Group 8">
            <a:extLst>
              <a:ext uri="{C183D7F6-B498-43B3-948B-1728B52AA6E4}">
                <adec:decorative xmlns:adec="http://schemas.microsoft.com/office/drawing/2017/decorative" val="1"/>
              </a:ext>
            </a:extLst>
          </p:cNvPr>
          <p:cNvGrpSpPr/>
          <p:nvPr/>
        </p:nvGrpSpPr>
        <p:grpSpPr>
          <a:xfrm>
            <a:off x="5172724" y="2574550"/>
            <a:ext cx="1677841" cy="1616805"/>
            <a:chOff x="5365420" y="2531155"/>
            <a:chExt cx="1741644" cy="1501607"/>
          </a:xfrm>
        </p:grpSpPr>
        <p:sp>
          <p:nvSpPr>
            <p:cNvPr id="36" name="Oval Callout 35"/>
            <p:cNvSpPr/>
            <p:nvPr/>
          </p:nvSpPr>
          <p:spPr>
            <a:xfrm flipH="1">
              <a:off x="5365420" y="2531155"/>
              <a:ext cx="1741644" cy="1501607"/>
            </a:xfrm>
            <a:prstGeom prst="wedgeEllipseCallou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7" name="Content Placeholder 4" descr="Quote from respondent - Existing 'life-long' relationship with alcohol worsened and finally overstepped what's sustainable and made it more visible.&#10;"/>
            <p:cNvSpPr txBox="1">
              <a:spLocks/>
            </p:cNvSpPr>
            <p:nvPr/>
          </p:nvSpPr>
          <p:spPr>
            <a:xfrm>
              <a:off x="5459604" y="2754369"/>
              <a:ext cx="1598861" cy="1181583"/>
            </a:xfrm>
            <a:prstGeom prst="rect">
              <a:avLst/>
            </a:prstGeom>
            <a:noFill/>
            <a:ln>
              <a:no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1100" dirty="0">
                  <a:solidFill>
                    <a:schemeClr val="tx1">
                      <a:lumMod val="75000"/>
                      <a:lumOff val="25000"/>
                    </a:schemeClr>
                  </a:solidFill>
                  <a:latin typeface="Candara" panose="020E0502030303020204" pitchFamily="34" charset="0"/>
                  <a:cs typeface="Biome" panose="020B0502040204020203" pitchFamily="34" charset="0"/>
                </a:rPr>
                <a:t>Existing 'life-long' relationship with alcohol worsened and finally overstepped what's sustainable and made it more visible</a:t>
              </a:r>
              <a:r>
                <a:rPr lang="en-GB" sz="1100" dirty="0">
                  <a:solidFill>
                    <a:schemeClr val="tx1">
                      <a:lumMod val="65000"/>
                      <a:lumOff val="35000"/>
                    </a:schemeClr>
                  </a:solidFill>
                  <a:latin typeface="Candara" panose="020E0502030303020204" pitchFamily="34" charset="0"/>
                  <a:cs typeface="Biome" panose="020B0502040204020203" pitchFamily="34" charset="0"/>
                </a:rPr>
                <a:t>.</a:t>
              </a:r>
            </a:p>
          </p:txBody>
        </p:sp>
      </p:grpSp>
      <p:pic>
        <p:nvPicPr>
          <p:cNvPr id="6" name="Graphic 5" descr="Internet">
            <a:extLst>
              <a:ext uri="{FF2B5EF4-FFF2-40B4-BE49-F238E27FC236}">
                <a16:creationId xmlns:a16="http://schemas.microsoft.com/office/drawing/2014/main" id="{D6DE216A-2A81-41EF-A25A-897F7883860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869785" y="-330664"/>
            <a:ext cx="3197726" cy="3197726"/>
          </a:xfrm>
          <a:prstGeom prst="rect">
            <a:avLst/>
          </a:prstGeom>
        </p:spPr>
      </p:pic>
      <p:sp>
        <p:nvSpPr>
          <p:cNvPr id="7" name="TextBox 6" descr="Graphic of a computer showing that the majority of people prefer to get advice online but digital access is an issue for many.">
            <a:extLst>
              <a:ext uri="{FF2B5EF4-FFF2-40B4-BE49-F238E27FC236}">
                <a16:creationId xmlns:a16="http://schemas.microsoft.com/office/drawing/2014/main" id="{937B5FF4-AFE9-4F24-914C-B861F24680FB}"/>
              </a:ext>
            </a:extLst>
          </p:cNvPr>
          <p:cNvSpPr txBox="1"/>
          <p:nvPr/>
        </p:nvSpPr>
        <p:spPr>
          <a:xfrm>
            <a:off x="6500568" y="563105"/>
            <a:ext cx="1959864" cy="1092607"/>
          </a:xfrm>
          <a:prstGeom prst="rect">
            <a:avLst/>
          </a:prstGeom>
          <a:solidFill>
            <a:srgbClr val="FEF9F4"/>
          </a:solidFill>
        </p:spPr>
        <p:txBody>
          <a:bodyPr wrap="square" rtlCol="0">
            <a:spAutoFit/>
          </a:bodyPr>
          <a:lstStyle/>
          <a:p>
            <a:pPr algn="ctr"/>
            <a:r>
              <a:rPr lang="en-GB" sz="1300" b="1" dirty="0">
                <a:solidFill>
                  <a:schemeClr val="tx1">
                    <a:lumMod val="65000"/>
                    <a:lumOff val="35000"/>
                  </a:schemeClr>
                </a:solidFill>
                <a:latin typeface="Arial" panose="020B0604020202020204" pitchFamily="34" charset="0"/>
                <a:ea typeface="Tahoma" panose="020B0604030504040204" pitchFamily="34" charset="0"/>
                <a:cs typeface="Arial" panose="020B0604020202020204" pitchFamily="34" charset="0"/>
              </a:rPr>
              <a:t>The majority prefer getting advice online.</a:t>
            </a:r>
          </a:p>
          <a:p>
            <a:pPr algn="ctr"/>
            <a:endParaRPr lang="en-GB" sz="1300" b="1" dirty="0">
              <a:solidFill>
                <a:schemeClr val="tx1">
                  <a:lumMod val="65000"/>
                  <a:lumOff val="35000"/>
                </a:schemeClr>
              </a:solidFill>
              <a:latin typeface="Arial" panose="020B0604020202020204" pitchFamily="34" charset="0"/>
              <a:ea typeface="Tahoma" panose="020B0604030504040204" pitchFamily="34" charset="0"/>
              <a:cs typeface="Arial" panose="020B0604020202020204" pitchFamily="34" charset="0"/>
            </a:endParaRPr>
          </a:p>
          <a:p>
            <a:pPr algn="ctr"/>
            <a:r>
              <a:rPr lang="en-GB" sz="1300" b="1" dirty="0">
                <a:solidFill>
                  <a:schemeClr val="tx1">
                    <a:lumMod val="65000"/>
                    <a:lumOff val="35000"/>
                  </a:schemeClr>
                </a:solidFill>
                <a:latin typeface="Arial" panose="020B0604020202020204" pitchFamily="34" charset="0"/>
                <a:ea typeface="Tahoma" panose="020B0604030504040204" pitchFamily="34" charset="0"/>
                <a:cs typeface="Arial" panose="020B0604020202020204" pitchFamily="34" charset="0"/>
              </a:rPr>
              <a:t>But digital access is an issue for many.</a:t>
            </a:r>
          </a:p>
        </p:txBody>
      </p:sp>
      <p:sp>
        <p:nvSpPr>
          <p:cNvPr id="13" name="Rectangle 12" descr="Quote from respondent - These last 5 months have been the most mentally and emotionally challenging I have ever faced. Alcohol can mitigate worrying about essential day to day necessities&#10;">
            <a:extLst>
              <a:ext uri="{FF2B5EF4-FFF2-40B4-BE49-F238E27FC236}">
                <a16:creationId xmlns:a16="http://schemas.microsoft.com/office/drawing/2014/main" id="{B53EA56B-1113-43CC-A0B8-94C7A9E59DED}"/>
              </a:ext>
            </a:extLst>
          </p:cNvPr>
          <p:cNvSpPr/>
          <p:nvPr/>
        </p:nvSpPr>
        <p:spPr>
          <a:xfrm>
            <a:off x="4637949" y="4664349"/>
            <a:ext cx="1852490" cy="1277273"/>
          </a:xfrm>
          <a:prstGeom prst="rect">
            <a:avLst/>
          </a:prstGeom>
        </p:spPr>
        <p:txBody>
          <a:bodyPr wrap="square">
            <a:spAutoFit/>
          </a:bodyPr>
          <a:lstStyle/>
          <a:p>
            <a:pPr algn="ctr"/>
            <a:r>
              <a:rPr lang="en-GB" sz="1100" dirty="0">
                <a:solidFill>
                  <a:schemeClr val="tx1">
                    <a:lumMod val="75000"/>
                    <a:lumOff val="25000"/>
                  </a:schemeClr>
                </a:solidFill>
                <a:latin typeface="Candara" panose="020E0502030303020204" pitchFamily="34" charset="0"/>
              </a:rPr>
              <a:t> These last 5 months have been the most mentally and emotionally challenging I have ever faced. Alcohol can mitigate worrying about essential day to day necessities</a:t>
            </a:r>
          </a:p>
        </p:txBody>
      </p:sp>
      <p:sp>
        <p:nvSpPr>
          <p:cNvPr id="14" name="TextBox 13" descr="Quote from respondent - In the recovery community I’ve realised there are thousands of us with the same addictive behaviours. &#10;">
            <a:extLst>
              <a:ext uri="{FF2B5EF4-FFF2-40B4-BE49-F238E27FC236}">
                <a16:creationId xmlns:a16="http://schemas.microsoft.com/office/drawing/2014/main" id="{A3930F37-F936-45E4-ABFC-C15AD6EB319F}"/>
              </a:ext>
            </a:extLst>
          </p:cNvPr>
          <p:cNvSpPr txBox="1"/>
          <p:nvPr/>
        </p:nvSpPr>
        <p:spPr>
          <a:xfrm>
            <a:off x="7008172" y="2729572"/>
            <a:ext cx="1901290" cy="769441"/>
          </a:xfrm>
          <a:prstGeom prst="rect">
            <a:avLst/>
          </a:prstGeom>
          <a:noFill/>
        </p:spPr>
        <p:txBody>
          <a:bodyPr wrap="square" rtlCol="0">
            <a:spAutoFit/>
          </a:bodyPr>
          <a:lstStyle/>
          <a:p>
            <a:pPr algn="ctr"/>
            <a:r>
              <a:rPr lang="en-GB" sz="1100" dirty="0">
                <a:solidFill>
                  <a:schemeClr val="tx1">
                    <a:lumMod val="75000"/>
                    <a:lumOff val="25000"/>
                  </a:schemeClr>
                </a:solidFill>
                <a:latin typeface="Candara" panose="020E0502030303020204" pitchFamily="34" charset="0"/>
                <a:cs typeface="Arial" panose="020B0604020202020204" pitchFamily="34" charset="0"/>
              </a:rPr>
              <a:t>In the recovery community I’ve realised there are thousands of us with the same addictive behaviours. </a:t>
            </a:r>
          </a:p>
        </p:txBody>
      </p:sp>
      <p:graphicFrame>
        <p:nvGraphicFramePr>
          <p:cNvPr id="24" name="Diagram 23" descr="Graphic showing that 75% of people know where to go to get help with alcohol harm and addiction. 55% are aware of the One You East Sussex service. 46% have employee assistance at work. 40% are aware of support under 19's. ">
            <a:extLst>
              <a:ext uri="{FF2B5EF4-FFF2-40B4-BE49-F238E27FC236}">
                <a16:creationId xmlns:a16="http://schemas.microsoft.com/office/drawing/2014/main" id="{1B91F6F9-9017-4BD8-94F8-45BE5C5B6796}"/>
              </a:ext>
            </a:extLst>
          </p:cNvPr>
          <p:cNvGraphicFramePr/>
          <p:nvPr>
            <p:extLst>
              <p:ext uri="{D42A27DB-BD31-4B8C-83A1-F6EECF244321}">
                <p14:modId xmlns:p14="http://schemas.microsoft.com/office/powerpoint/2010/main" val="1772587610"/>
              </p:ext>
            </p:extLst>
          </p:nvPr>
        </p:nvGraphicFramePr>
        <p:xfrm>
          <a:off x="99204" y="49897"/>
          <a:ext cx="5456322" cy="25739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3697835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691f71b9-b64f-4844-8bf8-0e85b55a74e6" ContentTypeId="0x010100D0E410EB176E0C49978577D0663BF56701" PreviousValue="false"/>
</file>

<file path=customXml/item2.xml><?xml version="1.0" encoding="utf-8"?>
<p:properties xmlns:p="http://schemas.microsoft.com/office/2006/metadata/properties" xmlns:xsi="http://www.w3.org/2001/XMLSchema-instance" xmlns:pc="http://schemas.microsoft.com/office/infopath/2007/PartnerControls">
  <documentManagement>
    <TaxCatchAll xmlns="0edbdf58-cbf2-428a-80ab-aedffcd2a497">
      <Value>8</Value>
    </TaxCatchAll>
    <Protective_x0020_Marking xmlns="0edbdf58-cbf2-428a-80ab-aedffcd2a497">OFFICIAL – DISCLOSABLE</Protective_x0020_Marking>
    <Administration xmlns="917f31dd-3710-4790-b72d-95fb41e1609e" xsi:nil="true"/>
    <SourceUrl xmlns="917f31dd-3710-4790-b72d-95fb41e1609e">
      <Url>https://services.escc.gov.uk/sites/ASCPPE/Community%20Relations</Url>
      <Description>https://services.escc.gov.uk/sites/ASCPPE/Community Relations</Description>
    </SourceUrl>
    <ia40b914e86141268670d7c54bc5df15 xmlns="0edbdf58-cbf2-428a-80ab-aedffcd2a497">
      <Terms xmlns="http://schemas.microsoft.com/office/infopath/2007/PartnerControls">
        <TermInfo xmlns="http://schemas.microsoft.com/office/infopath/2007/PartnerControls">
          <TermName xmlns="http://schemas.microsoft.com/office/infopath/2007/PartnerControls">Communications</TermName>
          <TermId xmlns="http://schemas.microsoft.com/office/infopath/2007/PartnerControls">2d0fc3e1-2d93-4de4-b6ac-493a02e40231</TermId>
        </TermInfo>
      </Terms>
    </ia40b914e86141268670d7c54bc5df15>
    <Equality xmlns="917f31dd-3710-4790-b72d-95fb41e1609e" xsi:nil="true"/>
    <Calendar_x0020_Year xmlns="0edbdf58-cbf2-428a-80ab-aedffcd2a497" xsi:nil="true"/>
    <SourceLibrary xmlns="917f31dd-3710-4790-b72d-95fb41e1609e">Community Relations</SourceLibrary>
    <Comms_x0020_and_x0020_engagement xmlns="917f31dd-3710-4790-b72d-95fb41e1609e" xsi:nil="true"/>
    <Financial_x0020_Year xmlns="0edbdf58-cbf2-428a-80ab-aedffcd2a497" xsi:nil="true"/>
    <Meeting_x0020_Date xmlns="0edbdf58-cbf2-428a-80ab-aedffcd2a497" xsi:nil="true"/>
    <Document_x0020_Date xmlns="0edbdf58-cbf2-428a-80ab-aedffcd2a497">2020-07-07T23:00:00+00:00</Document_x0020_Date>
    <Workstream xmlns="cb25232a-9089-4102-92dc-582c39eca8dd" xsi:nil="true"/>
    <Document_x0020_Owner xmlns="0edbdf58-cbf2-428a-80ab-aedffcd2a497">
      <UserInfo>
        <DisplayName>Melanie Dumelow</DisplayName>
        <AccountId>2429</AccountId>
        <AccountType/>
      </UserInfo>
    </Document_x0020_Owner>
    <Consultation_x0020_and_x0020_feedback xmlns="917f31dd-3710-4790-b72d-95fb41e1609e" xsi:nil="true"/>
    <_dlc_DocId xmlns="917f31dd-3710-4790-b72d-95fb41e1609e">ASCPPE-9-2123</_dlc_DocId>
    <_dlc_DocIdUrl xmlns="917f31dd-3710-4790-b72d-95fb41e1609e">
      <Url>https://services.escc.gov.uk/sites/ASCPPE/_layouts/15/DocIdRedir.aspx?ID=ASCPPE-9-2123</Url>
      <Description>ASCPPE-9-2123</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5.xml><?xml version="1.0" encoding="utf-8"?>
<ct:contentTypeSchema xmlns:ct="http://schemas.microsoft.com/office/2006/metadata/contentType" xmlns:ma="http://schemas.microsoft.com/office/2006/metadata/properties/metaAttributes" ct:_="" ma:_="" ma:contentTypeName="Administration" ma:contentTypeID="0x010100D0E410EB176E0C49978577D0663BF5670100FC82FD510C5B874BBA02264DFD6AA5B5" ma:contentTypeVersion="45" ma:contentTypeDescription="General documents used in the administration of a service" ma:contentTypeScope="" ma:versionID="8c04d2b90251ba36a0febd2c687e72fd">
  <xsd:schema xmlns:xsd="http://www.w3.org/2001/XMLSchema" xmlns:xs="http://www.w3.org/2001/XMLSchema" xmlns:p="http://schemas.microsoft.com/office/2006/metadata/properties" xmlns:ns2="0edbdf58-cbf2-428a-80ab-aedffcd2a497" xmlns:ns3="917f31dd-3710-4790-b72d-95fb41e1609e" xmlns:ns4="cb25232a-9089-4102-92dc-582c39eca8dd" targetNamespace="http://schemas.microsoft.com/office/2006/metadata/properties" ma:root="true" ma:fieldsID="d2d85c907e01a4f2aa6496f113b0ef16" ns2:_="" ns3:_="" ns4:_="">
    <xsd:import namespace="0edbdf58-cbf2-428a-80ab-aedffcd2a497"/>
    <xsd:import namespace="917f31dd-3710-4790-b72d-95fb41e1609e"/>
    <xsd:import namespace="cb25232a-9089-4102-92dc-582c39eca8dd"/>
    <xsd:element name="properties">
      <xsd:complexType>
        <xsd:sequence>
          <xsd:element name="documentManagement">
            <xsd:complexType>
              <xsd:all>
                <xsd:element ref="ns2:Document_x0020_Owner"/>
                <xsd:element ref="ns2:Document_x0020_Date"/>
                <xsd:element ref="ns2:Protective_x0020_Marking"/>
                <xsd:element ref="ns3:Administration" minOccurs="0"/>
                <xsd:element ref="ns3:Comms_x0020_and_x0020_engagement" minOccurs="0"/>
                <xsd:element ref="ns3:Consultation_x0020_and_x0020_feedback" minOccurs="0"/>
                <xsd:element ref="ns3:Equality" minOccurs="0"/>
                <xsd:element ref="ns2:Calendar_x0020_Year" minOccurs="0"/>
                <xsd:element ref="ns2:Financial_x0020_Year" minOccurs="0"/>
                <xsd:element ref="ns2:Meeting_x0020_Date" minOccurs="0"/>
                <xsd:element ref="ns2:TaxCatchAll" minOccurs="0"/>
                <xsd:element ref="ns2:TaxCatchAllLabel" minOccurs="0"/>
                <xsd:element ref="ns2:ia40b914e86141268670d7c54bc5df15" minOccurs="0"/>
                <xsd:element ref="ns3:_dlc_DocId" minOccurs="0"/>
                <xsd:element ref="ns3:_dlc_DocIdUrl" minOccurs="0"/>
                <xsd:element ref="ns3:_dlc_DocIdPersistId" minOccurs="0"/>
                <xsd:element ref="ns4:Workstream" minOccurs="0"/>
                <xsd:element ref="ns3:SourceLibrary" minOccurs="0"/>
                <xsd:element ref="ns3:SourceUr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edbdf58-cbf2-428a-80ab-aedffcd2a497" elementFormDefault="qualified">
    <xsd:import namespace="http://schemas.microsoft.com/office/2006/documentManagement/types"/>
    <xsd:import namespace="http://schemas.microsoft.com/office/infopath/2007/PartnerControls"/>
    <xsd:element name="Document_x0020_Owner" ma:index="1" ma:displayName="Document Owner" ma:description="Normally the author" ma:list="UserInfo" ma:SharePointGroup="0" ma:internalName="Docum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Document_x0020_Date" ma:index="3" ma:displayName="Document Date" ma:default="[today]" ma:description="Date held on/in the document or date the document was created" ma:format="DateOnly" ma:internalName="Document_x0020_Date" ma:readOnly="false">
      <xsd:simpleType>
        <xsd:restriction base="dms:DateTime"/>
      </xsd:simpleType>
    </xsd:element>
    <xsd:element name="Protective_x0020_Marking" ma:index="4" ma:displayName="Protective Marking" ma:default="OFFICIAL – DISCLOSABLE" ma:description="All Council documents should be marked as OFFICIAL - DISCLOSABLE unless they hold personal or commercially sensitive information.&#10;Private information is NOT CLASSIFIED" ma:format="Dropdown" ma:internalName="Protective_x0020_Marking" ma:readOnly="false">
      <xsd:simpleType>
        <xsd:restriction base="dms:Choice">
          <xsd:enumeration value="OFFICIAL – DISCLOSABLE"/>
          <xsd:enumeration value="OFFICIAL – SENSITIVE (PERSONAL)"/>
          <xsd:enumeration value="OFFICIAL – SENSITIVE (COMMERCIAL)"/>
          <xsd:enumeration value="NOT CLASSIFIED"/>
        </xsd:restriction>
      </xsd:simpleType>
    </xsd:element>
    <xsd:element name="Calendar_x0020_Year" ma:index="9" nillable="true" ma:displayName="Calendar Year" ma:format="Dropdown" ma:internalName="Calendar_x0020_Year">
      <xsd:simpleType>
        <xsd:restriction base="dms:Choice">
          <xsd:enumeration value="2011"/>
          <xsd:enumeration value="2012"/>
          <xsd:enumeration value="2013"/>
          <xsd:enumeration value="2014"/>
          <xsd:enumeration value="2015"/>
          <xsd:enumeration value="2016"/>
          <xsd:enumeration value="2017"/>
          <xsd:enumeration value="2018"/>
          <xsd:enumeration value="2019"/>
          <xsd:enumeration value="2020"/>
          <xsd:enumeration value="2021"/>
          <xsd:enumeration value="2022"/>
          <xsd:enumeration value="2023"/>
          <xsd:enumeration value="2024"/>
        </xsd:restriction>
      </xsd:simpleType>
    </xsd:element>
    <xsd:element name="Financial_x0020_Year" ma:index="10" nillable="true" ma:displayName="Financial Year" ma:format="Dropdown" ma:internalName="Financial_x0020_Year">
      <xsd:simpleType>
        <xsd:restriction base="dms:Choice">
          <xsd:enumeration value="2010/11"/>
          <xsd:enumeration value="2011/12"/>
          <xsd:enumeration value="2012/13"/>
          <xsd:enumeration value="2013/14"/>
          <xsd:enumeration value="2014/15"/>
          <xsd:enumeration value="2015/16"/>
          <xsd:enumeration value="2016/17"/>
          <xsd:enumeration value="2017/18"/>
          <xsd:enumeration value="2018/19"/>
          <xsd:enumeration value="2019/20"/>
          <xsd:enumeration value="2020/21"/>
          <xsd:enumeration value="2021/22"/>
          <xsd:enumeration value="2022/23"/>
        </xsd:restriction>
      </xsd:simpleType>
    </xsd:element>
    <xsd:element name="Meeting_x0020_Date" ma:index="11" nillable="true" ma:displayName="Meeting Date" ma:format="DateOnly" ma:internalName="Meeting_x0020_Date">
      <xsd:simpleType>
        <xsd:restriction base="dms:DateTime"/>
      </xsd:simpleType>
    </xsd:element>
    <xsd:element name="TaxCatchAll" ma:index="12" nillable="true" ma:displayName="Taxonomy Catch All Column" ma:description="" ma:hidden="true" ma:list="{798a6312-f9f4-4cce-aa56-15d5761d5358}" ma:internalName="TaxCatchAll" ma:showField="CatchAllData" ma:web="917f31dd-3710-4790-b72d-95fb41e1609e">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description="" ma:hidden="true" ma:list="{798a6312-f9f4-4cce-aa56-15d5761d5358}" ma:internalName="TaxCatchAllLabel" ma:readOnly="true" ma:showField="CatchAllDataLabel" ma:web="917f31dd-3710-4790-b72d-95fb41e1609e">
      <xsd:complexType>
        <xsd:complexContent>
          <xsd:extension base="dms:MultiChoiceLookup">
            <xsd:sequence>
              <xsd:element name="Value" type="dms:Lookup" maxOccurs="unbounded" minOccurs="0" nillable="true"/>
            </xsd:sequence>
          </xsd:extension>
        </xsd:complexContent>
      </xsd:complexType>
    </xsd:element>
    <xsd:element name="ia40b914e86141268670d7c54bc5df15" ma:index="17" ma:taxonomy="true" ma:internalName="ia40b914e86141268670d7c54bc5df15" ma:taxonomyFieldName="Administration_x0020_Document_x0020_Type" ma:displayName="Administration Document Type" ma:default="" ma:fieldId="{2a40b914-e861-4126-8670-d7c54bc5df15}" ma:sspId="691f71b9-b64f-4844-8bf8-0e85b55a74e6" ma:termSetId="f4e4120c-d6b0-4a38-a803-66280fff655a" ma:anchorId="a121c30a-a01e-4315-90aa-f7de4a505851"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17f31dd-3710-4790-b72d-95fb41e1609e" elementFormDefault="qualified">
    <xsd:import namespace="http://schemas.microsoft.com/office/2006/documentManagement/types"/>
    <xsd:import namespace="http://schemas.microsoft.com/office/infopath/2007/PartnerControls"/>
    <xsd:element name="Administration" ma:index="5" nillable="true" ma:displayName="Administration" ma:list="{73491bf6-674c-4b5b-ba2a-526efadc92ea}" ma:internalName="Administration" ma:showField="Title" ma:web="917f31dd-3710-4790-b72d-95fb41e1609e">
      <xsd:simpleType>
        <xsd:restriction base="dms:Lookup"/>
      </xsd:simpleType>
    </xsd:element>
    <xsd:element name="Comms_x0020_and_x0020_engagement" ma:index="6" nillable="true" ma:displayName="Comms and engagement" ma:list="{d1e5ed04-e907-4e62-9869-0f95e6f8413c}" ma:internalName="Comms_x0020_and_x0020_engagement" ma:showField="Title" ma:web="917f31dd-3710-4790-b72d-95fb41e1609e">
      <xsd:simpleType>
        <xsd:restriction base="dms:Lookup"/>
      </xsd:simpleType>
    </xsd:element>
    <xsd:element name="Consultation_x0020_and_x0020_feedback" ma:index="7" nillable="true" ma:displayName="Consultation and feedback" ma:list="{71172587-48a8-4c09-a4b2-d95f9aec3150}" ma:internalName="Consultation_x0020_and_x0020_feedback" ma:showField="Title" ma:web="917f31dd-3710-4790-b72d-95fb41e1609e">
      <xsd:simpleType>
        <xsd:restriction base="dms:Lookup"/>
      </xsd:simpleType>
    </xsd:element>
    <xsd:element name="Equality" ma:index="8" nillable="true" ma:displayName="Equality" ma:list="{f293366f-0041-4ed9-a284-ddb77b1c056b}" ma:internalName="Equality" ma:showField="Title" ma:web="917f31dd-3710-4790-b72d-95fb41e1609e">
      <xsd:simpleType>
        <xsd:restriction base="dms:Lookup"/>
      </xsd:simpleType>
    </xsd:element>
    <xsd:element name="_dlc_DocId" ma:index="18" nillable="true" ma:displayName="Document ID Value" ma:description="The value of the document ID assigned to this item." ma:internalName="_dlc_DocId" ma:readOnly="true">
      <xsd:simpleType>
        <xsd:restriction base="dms:Text"/>
      </xsd:simpleType>
    </xsd:element>
    <xsd:element name="_dlc_DocIdUrl" ma:index="1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0" nillable="true" ma:displayName="Persist ID" ma:description="Keep ID on add." ma:hidden="true" ma:internalName="_dlc_DocIdPersistId" ma:readOnly="true">
      <xsd:simpleType>
        <xsd:restriction base="dms:Boolean"/>
      </xsd:simpleType>
    </xsd:element>
    <xsd:element name="SourceLibrary" ma:index="26" nillable="true" ma:displayName="SourceLibrary" ma:internalName="SourceLibrary">
      <xsd:simpleType>
        <xsd:restriction base="dms:Text"/>
      </xsd:simpleType>
    </xsd:element>
    <xsd:element name="SourceUrl" ma:index="27" nillable="true" ma:displayName="SourceUrl" ma:internalName="SourceUrl">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b25232a-9089-4102-92dc-582c39eca8dd" elementFormDefault="qualified">
    <xsd:import namespace="http://schemas.microsoft.com/office/2006/documentManagement/types"/>
    <xsd:import namespace="http://schemas.microsoft.com/office/infopath/2007/PartnerControls"/>
    <xsd:element name="Workstream" ma:index="25" nillable="true" ma:displayName="Workstream" ma:list="{9ea9fcb2-00bc-4557-af2a-58a148a93544}" ma:internalName="Workstream" ma:showField="Title">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3" ma:displayName="Document Category"/>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0759FB-A114-4819-89CB-391FDAA5643E}">
  <ds:schemaRefs>
    <ds:schemaRef ds:uri="Microsoft.SharePoint.Taxonomy.ContentTypeSync"/>
  </ds:schemaRefs>
</ds:datastoreItem>
</file>

<file path=customXml/itemProps2.xml><?xml version="1.0" encoding="utf-8"?>
<ds:datastoreItem xmlns:ds="http://schemas.openxmlformats.org/officeDocument/2006/customXml" ds:itemID="{D5288E14-3D6E-4870-A617-95C2B5DF1170}">
  <ds:schemaRefs>
    <ds:schemaRef ds:uri="http://schemas.microsoft.com/office/2006/metadata/properties"/>
    <ds:schemaRef ds:uri="http://schemas.microsoft.com/office/2006/documentManagement/types"/>
    <ds:schemaRef ds:uri="http://purl.org/dc/elements/1.1/"/>
    <ds:schemaRef ds:uri="0edbdf58-cbf2-428a-80ab-aedffcd2a497"/>
    <ds:schemaRef ds:uri="http://schemas.openxmlformats.org/package/2006/metadata/core-properties"/>
    <ds:schemaRef ds:uri="917f31dd-3710-4790-b72d-95fb41e1609e"/>
    <ds:schemaRef ds:uri="cb25232a-9089-4102-92dc-582c39eca8dd"/>
    <ds:schemaRef ds:uri="http://schemas.microsoft.com/office/infopath/2007/PartnerControls"/>
    <ds:schemaRef ds:uri="http://purl.org/dc/dcmitype/"/>
    <ds:schemaRef ds:uri="http://purl.org/dc/terms/"/>
    <ds:schemaRef ds:uri="http://www.w3.org/XML/1998/namespace"/>
  </ds:schemaRefs>
</ds:datastoreItem>
</file>

<file path=customXml/itemProps3.xml><?xml version="1.0" encoding="utf-8"?>
<ds:datastoreItem xmlns:ds="http://schemas.openxmlformats.org/officeDocument/2006/customXml" ds:itemID="{0ABB120E-F716-4E5C-9E5B-CAFD5BAD3098}">
  <ds:schemaRefs>
    <ds:schemaRef ds:uri="http://schemas.microsoft.com/sharepoint/v3/contenttype/forms"/>
  </ds:schemaRefs>
</ds:datastoreItem>
</file>

<file path=customXml/itemProps4.xml><?xml version="1.0" encoding="utf-8"?>
<ds:datastoreItem xmlns:ds="http://schemas.openxmlformats.org/officeDocument/2006/customXml" ds:itemID="{195DE73F-EB06-4A34-97E2-F67055A5ADA8}">
  <ds:schemaRefs>
    <ds:schemaRef ds:uri="http://schemas.microsoft.com/sharepoint/events"/>
  </ds:schemaRefs>
</ds:datastoreItem>
</file>

<file path=customXml/itemProps5.xml><?xml version="1.0" encoding="utf-8"?>
<ds:datastoreItem xmlns:ds="http://schemas.openxmlformats.org/officeDocument/2006/customXml" ds:itemID="{322BB9C1-85AB-4A59-A8A7-5D6E3DE4DD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edbdf58-cbf2-428a-80ab-aedffcd2a497"/>
    <ds:schemaRef ds:uri="917f31dd-3710-4790-b72d-95fb41e1609e"/>
    <ds:schemaRef ds:uri="cb25232a-9089-4102-92dc-582c39eca8d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2143</TotalTime>
  <Words>536</Words>
  <Application>Microsoft Office PowerPoint</Application>
  <PresentationFormat>On-screen Show (4:3)</PresentationFormat>
  <Paragraphs>64</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Candara</vt:lpstr>
      <vt:lpstr>Tw Cen MT Condensed</vt:lpstr>
      <vt:lpstr>Wingdings</vt:lpstr>
      <vt:lpstr>Office Theme</vt:lpstr>
      <vt:lpstr>…continuing the conversation about alcohol</vt:lpstr>
      <vt:lpstr>PowerPoint Presentation</vt:lpstr>
    </vt:vector>
  </TitlesOfParts>
  <Company>East Sussex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East Sussex Coastal Suicide Prevention Event</dc:title>
  <dc:creator>Melanie Dumelow</dc:creator>
  <cp:lastModifiedBy>Melanie Dumelow</cp:lastModifiedBy>
  <cp:revision>175</cp:revision>
  <dcterms:created xsi:type="dcterms:W3CDTF">2020-04-21T12:32:02Z</dcterms:created>
  <dcterms:modified xsi:type="dcterms:W3CDTF">2020-12-01T15:36:02Z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sMyDocuments">
    <vt:bool>true</vt:bool>
  </property>
  <property fmtid="{D5CDD505-2E9C-101B-9397-08002B2CF9AE}" pid="3" name="ContentTypeId">
    <vt:lpwstr>0x010100D0E410EB176E0C49978577D0663BF5670100FC82FD510C5B874BBA02264DFD6AA5B5</vt:lpwstr>
  </property>
  <property fmtid="{D5CDD505-2E9C-101B-9397-08002B2CF9AE}" pid="4" name="_dlc_policyId">
    <vt:lpwstr/>
  </property>
  <property fmtid="{D5CDD505-2E9C-101B-9397-08002B2CF9AE}" pid="5" name="ItemRetentionFormula">
    <vt:lpwstr/>
  </property>
  <property fmtid="{D5CDD505-2E9C-101B-9397-08002B2CF9AE}" pid="6" name="_dlc_DocIdItemGuid">
    <vt:lpwstr>a48d176b-dc1b-4736-94c4-2505fb833036</vt:lpwstr>
  </property>
  <property fmtid="{D5CDD505-2E9C-101B-9397-08002B2CF9AE}" pid="7" name="Administration Document Type">
    <vt:lpwstr>8;#Communications|2d0fc3e1-2d93-4de4-b6ac-493a02e40231</vt:lpwstr>
  </property>
</Properties>
</file>